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801600" cy="9601200" type="A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4163" indent="173038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68325" indent="346075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2488" indent="519113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36650" indent="69215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3" autoAdjust="0"/>
    <p:restoredTop sz="50000" autoAdjust="0"/>
  </p:normalViewPr>
  <p:slideViewPr>
    <p:cSldViewPr>
      <p:cViewPr>
        <p:scale>
          <a:sx n="52" d="100"/>
          <a:sy n="52" d="100"/>
        </p:scale>
        <p:origin x="29" y="5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03862B-53ED-27AC-0F0A-9B15DD7E07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2C5251E-BAC9-5DFC-673E-8E2CC12BC0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6E6D418E-5BB6-15E5-16E5-1125218D4CB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F9A7171-DCC5-D448-409B-F49280B835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C6B4CBE-1595-DE99-FA4B-2C2CB9F26FC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85CE511-91B6-70E2-3B61-241C6CC7B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78F596-CABB-47BD-A527-B7B8699111B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+mn-ea"/>
        <a:cs typeface="+mn-cs"/>
      </a:defRPr>
    </a:lvl1pPr>
    <a:lvl2pPr marL="284163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+mn-ea"/>
        <a:cs typeface="+mn-cs"/>
      </a:defRPr>
    </a:lvl2pPr>
    <a:lvl3pPr marL="568325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+mn-ea"/>
        <a:cs typeface="+mn-cs"/>
      </a:defRPr>
    </a:lvl3pPr>
    <a:lvl4pPr marL="852488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+mn-ea"/>
        <a:cs typeface="+mn-cs"/>
      </a:defRPr>
    </a:lvl4pPr>
    <a:lvl5pPr marL="113665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+mn-ea"/>
        <a:cs typeface="+mn-cs"/>
      </a:defRPr>
    </a:lvl5pPr>
    <a:lvl6pPr marL="1422349" algn="l" defTabSz="56894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706819" algn="l" defTabSz="56894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991289" algn="l" defTabSz="56894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275759" algn="l" defTabSz="56894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727407A7-E715-DBE5-F071-300AFFB4F9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832850"/>
            <a:ext cx="12801600" cy="768350"/>
          </a:xfrm>
          <a:prstGeom prst="rect">
            <a:avLst/>
          </a:prstGeom>
          <a:gradFill>
            <a:gsLst>
              <a:gs pos="100000">
                <a:srgbClr val="FFC000"/>
              </a:gs>
              <a:gs pos="58000">
                <a:srgbClr val="E16A11"/>
              </a:gs>
              <a:gs pos="100000">
                <a:srgbClr val="000099"/>
              </a:gs>
            </a:gsLst>
            <a:lin ang="5400000" scaled="1"/>
          </a:gradFill>
          <a:ln>
            <a:noFill/>
          </a:ln>
        </p:spPr>
        <p:txBody>
          <a:bodyPr wrap="none" lIns="56894" tIns="28447" rIns="56894" bIns="28447" anchor="ctr"/>
          <a:lstStyle>
            <a:lvl1pPr eaLnBrk="0" hangingPunct="0">
              <a:defRPr sz="4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s-ES" altLang="es-ES"/>
          </a:p>
        </p:txBody>
      </p:sp>
      <p:pic>
        <p:nvPicPr>
          <p:cNvPr id="3" name="Picture 10" descr="Copia de sello">
            <a:extLst>
              <a:ext uri="{FF2B5EF4-FFF2-40B4-BE49-F238E27FC236}">
                <a16:creationId xmlns:a16="http://schemas.microsoft.com/office/drawing/2014/main" id="{ACA0C5AE-EE40-D942-FB89-5B1D63FEB0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2850"/>
            <a:ext cx="1936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D33510B7-0E3B-8CB4-53E1-84346B2FCA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3813"/>
            <a:ext cx="12801600" cy="1260476"/>
          </a:xfrm>
          <a:prstGeom prst="rect">
            <a:avLst/>
          </a:prstGeom>
          <a:solidFill>
            <a:srgbClr val="E16A11"/>
          </a:solidFill>
          <a:ln>
            <a:noFill/>
          </a:ln>
        </p:spPr>
        <p:txBody>
          <a:bodyPr lIns="56894" tIns="28447" rIns="56894" bIns="28447" anchor="ctr">
            <a:spAutoFit/>
          </a:bodyPr>
          <a:lstStyle>
            <a:lvl1pPr eaLnBrk="0" hangingPunct="0">
              <a:defRPr sz="4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5357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68D10F-A743-E28F-1486-02CBEAB043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9F80B8-5918-062C-C17E-05033D0F2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AA4C5D-E981-010E-FA1A-BE6D6287EA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761A-55B8-41CE-BA94-5B3E015C411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717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1349" y="384176"/>
            <a:ext cx="2880548" cy="819255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39704" y="384176"/>
            <a:ext cx="8551333" cy="819255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D952A2-0E82-22D0-F1F5-D15B5DDD2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7600D1-C91B-F60E-E3C9-EB06FD8DD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0E745F-39B6-4860-2BFC-FABBCD965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0A3CE-E029-4A0E-B927-6D572C17BBE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4964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3EACCE-C555-DF42-44B4-6B0A31F89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19BD34-76D9-6565-4ADB-FFF7CEFC5C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68A8DA-CD0B-EDED-3407-E0B7A42692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410EE-D1F5-4451-86A0-88B6CDD2A62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654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297" y="6170083"/>
            <a:ext cx="10881548" cy="1906059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297" y="4069293"/>
            <a:ext cx="10881548" cy="2100791"/>
          </a:xfrm>
        </p:spPr>
        <p:txBody>
          <a:bodyPr anchor="b"/>
          <a:lstStyle>
            <a:lvl1pPr marL="0" indent="0">
              <a:buNone/>
              <a:defRPr sz="1200"/>
            </a:lvl1pPr>
            <a:lvl2pPr marL="284470" indent="0">
              <a:buNone/>
              <a:defRPr sz="1100"/>
            </a:lvl2pPr>
            <a:lvl3pPr marL="568940" indent="0">
              <a:buNone/>
              <a:defRPr sz="1000"/>
            </a:lvl3pPr>
            <a:lvl4pPr marL="853410" indent="0">
              <a:buNone/>
              <a:defRPr sz="900"/>
            </a:lvl4pPr>
            <a:lvl5pPr marL="1137879" indent="0">
              <a:buNone/>
              <a:defRPr sz="900"/>
            </a:lvl5pPr>
            <a:lvl6pPr marL="1422349" indent="0">
              <a:buNone/>
              <a:defRPr sz="900"/>
            </a:lvl6pPr>
            <a:lvl7pPr marL="1706819" indent="0">
              <a:buNone/>
              <a:defRPr sz="900"/>
            </a:lvl7pPr>
            <a:lvl8pPr marL="1991289" indent="0">
              <a:buNone/>
              <a:defRPr sz="900"/>
            </a:lvl8pPr>
            <a:lvl9pPr marL="227575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7318B7-327F-B259-2912-107295A9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E4A7E-FB3B-66EE-18C9-6F6AEF277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4B87D-7BFE-0C56-F9B8-D404DE0598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A417-5010-4FD0-BD80-6DBC49AACA3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9004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39704" y="2240492"/>
            <a:ext cx="5715941" cy="6336241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45955" y="2240492"/>
            <a:ext cx="5715941" cy="6336241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9C896-7E97-5691-474B-FAAF891548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E31A75-2D02-D901-65EC-6BDC19557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615DBA-7D59-60E4-ACB3-6FDBA81FB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13A74-3B27-4E2A-ADA6-E78ABEF52A4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0755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9704" y="2149476"/>
            <a:ext cx="5656674" cy="895350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4470" indent="0">
              <a:buNone/>
              <a:defRPr sz="1200" b="1"/>
            </a:lvl2pPr>
            <a:lvl3pPr marL="568940" indent="0">
              <a:buNone/>
              <a:defRPr sz="1100" b="1"/>
            </a:lvl3pPr>
            <a:lvl4pPr marL="853410" indent="0">
              <a:buNone/>
              <a:defRPr sz="1000" b="1"/>
            </a:lvl4pPr>
            <a:lvl5pPr marL="1137879" indent="0">
              <a:buNone/>
              <a:defRPr sz="1000" b="1"/>
            </a:lvl5pPr>
            <a:lvl6pPr marL="1422349" indent="0">
              <a:buNone/>
              <a:defRPr sz="1000" b="1"/>
            </a:lvl6pPr>
            <a:lvl7pPr marL="1706819" indent="0">
              <a:buNone/>
              <a:defRPr sz="1000" b="1"/>
            </a:lvl7pPr>
            <a:lvl8pPr marL="1991289" indent="0">
              <a:buNone/>
              <a:defRPr sz="1000" b="1"/>
            </a:lvl8pPr>
            <a:lvl9pPr marL="2275759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9704" y="3044825"/>
            <a:ext cx="5656674" cy="553190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341" y="2149476"/>
            <a:ext cx="5658555" cy="895350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4470" indent="0">
              <a:buNone/>
              <a:defRPr sz="1200" b="1"/>
            </a:lvl2pPr>
            <a:lvl3pPr marL="568940" indent="0">
              <a:buNone/>
              <a:defRPr sz="1100" b="1"/>
            </a:lvl3pPr>
            <a:lvl4pPr marL="853410" indent="0">
              <a:buNone/>
              <a:defRPr sz="1000" b="1"/>
            </a:lvl4pPr>
            <a:lvl5pPr marL="1137879" indent="0">
              <a:buNone/>
              <a:defRPr sz="1000" b="1"/>
            </a:lvl5pPr>
            <a:lvl6pPr marL="1422349" indent="0">
              <a:buNone/>
              <a:defRPr sz="1000" b="1"/>
            </a:lvl6pPr>
            <a:lvl7pPr marL="1706819" indent="0">
              <a:buNone/>
              <a:defRPr sz="1000" b="1"/>
            </a:lvl7pPr>
            <a:lvl8pPr marL="1991289" indent="0">
              <a:buNone/>
              <a:defRPr sz="1000" b="1"/>
            </a:lvl8pPr>
            <a:lvl9pPr marL="2275759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341" y="3044825"/>
            <a:ext cx="5658555" cy="553190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FD8AD5-5E61-DEB5-6F2C-8479D5D89C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8D61D4-51E2-4559-AAA9-14D6367636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7DACA63-70DF-10A0-4A63-084DC6D875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5A92C-66D3-4C33-BEA4-9B2550306B5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8545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0C42BF-E137-4328-3688-B218552EA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180254-87AE-2545-778D-75395AF67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9A8241-56A6-8433-3D6D-B62453B59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35BF-785D-41E2-A75A-7F1539AB828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8333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D2AAC9-560C-510F-466F-A762B8F3AD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FF0C51-DC83-FA23-B68C-9035C641E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0DEB42-B6A7-910E-BD68-06B99B4832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FC21C-CB38-46BC-A85C-E1B6540DAB1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439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9704" y="382059"/>
            <a:ext cx="4211697" cy="162665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4741" y="382059"/>
            <a:ext cx="7157156" cy="81946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9704" y="2008717"/>
            <a:ext cx="4211697" cy="6568017"/>
          </a:xfrm>
        </p:spPr>
        <p:txBody>
          <a:bodyPr/>
          <a:lstStyle>
            <a:lvl1pPr marL="0" indent="0">
              <a:buNone/>
              <a:defRPr sz="900"/>
            </a:lvl1pPr>
            <a:lvl2pPr marL="284470" indent="0">
              <a:buNone/>
              <a:defRPr sz="700"/>
            </a:lvl2pPr>
            <a:lvl3pPr marL="568940" indent="0">
              <a:buNone/>
              <a:defRPr sz="600"/>
            </a:lvl3pPr>
            <a:lvl4pPr marL="853410" indent="0">
              <a:buNone/>
              <a:defRPr sz="600"/>
            </a:lvl4pPr>
            <a:lvl5pPr marL="1137879" indent="0">
              <a:buNone/>
              <a:defRPr sz="600"/>
            </a:lvl5pPr>
            <a:lvl6pPr marL="1422349" indent="0">
              <a:buNone/>
              <a:defRPr sz="600"/>
            </a:lvl6pPr>
            <a:lvl7pPr marL="1706819" indent="0">
              <a:buNone/>
              <a:defRPr sz="600"/>
            </a:lvl7pPr>
            <a:lvl8pPr marL="1991289" indent="0">
              <a:buNone/>
              <a:defRPr sz="600"/>
            </a:lvl8pPr>
            <a:lvl9pPr marL="2275759" indent="0">
              <a:buNone/>
              <a:defRPr sz="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FE0769-8818-2949-5B8E-5DDB5CFA8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170F69-4F9C-83A8-875B-6BD05E2A9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4097E-C126-C0E6-30A8-C4C45A08D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BF35-8A8F-43A8-95EF-6DC79E6145F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0875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8956" y="6720417"/>
            <a:ext cx="7681148" cy="79375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8956" y="858309"/>
            <a:ext cx="7681148" cy="5760508"/>
          </a:xfrm>
        </p:spPr>
        <p:txBody>
          <a:bodyPr/>
          <a:lstStyle>
            <a:lvl1pPr marL="0" indent="0">
              <a:buNone/>
              <a:defRPr sz="2000"/>
            </a:lvl1pPr>
            <a:lvl2pPr marL="284470" indent="0">
              <a:buNone/>
              <a:defRPr sz="1700"/>
            </a:lvl2pPr>
            <a:lvl3pPr marL="568940" indent="0">
              <a:buNone/>
              <a:defRPr sz="1500"/>
            </a:lvl3pPr>
            <a:lvl4pPr marL="853410" indent="0">
              <a:buNone/>
              <a:defRPr sz="1200"/>
            </a:lvl4pPr>
            <a:lvl5pPr marL="1137879" indent="0">
              <a:buNone/>
              <a:defRPr sz="1200"/>
            </a:lvl5pPr>
            <a:lvl6pPr marL="1422349" indent="0">
              <a:buNone/>
              <a:defRPr sz="1200"/>
            </a:lvl6pPr>
            <a:lvl7pPr marL="1706819" indent="0">
              <a:buNone/>
              <a:defRPr sz="1200"/>
            </a:lvl7pPr>
            <a:lvl8pPr marL="1991289" indent="0">
              <a:buNone/>
              <a:defRPr sz="1200"/>
            </a:lvl8pPr>
            <a:lvl9pPr marL="2275759" indent="0">
              <a:buNone/>
              <a:defRPr sz="12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8956" y="7514167"/>
            <a:ext cx="7681148" cy="1127125"/>
          </a:xfrm>
        </p:spPr>
        <p:txBody>
          <a:bodyPr/>
          <a:lstStyle>
            <a:lvl1pPr marL="0" indent="0">
              <a:buNone/>
              <a:defRPr sz="900"/>
            </a:lvl1pPr>
            <a:lvl2pPr marL="284470" indent="0">
              <a:buNone/>
              <a:defRPr sz="700"/>
            </a:lvl2pPr>
            <a:lvl3pPr marL="568940" indent="0">
              <a:buNone/>
              <a:defRPr sz="600"/>
            </a:lvl3pPr>
            <a:lvl4pPr marL="853410" indent="0">
              <a:buNone/>
              <a:defRPr sz="600"/>
            </a:lvl4pPr>
            <a:lvl5pPr marL="1137879" indent="0">
              <a:buNone/>
              <a:defRPr sz="600"/>
            </a:lvl5pPr>
            <a:lvl6pPr marL="1422349" indent="0">
              <a:buNone/>
              <a:defRPr sz="600"/>
            </a:lvl6pPr>
            <a:lvl7pPr marL="1706819" indent="0">
              <a:buNone/>
              <a:defRPr sz="600"/>
            </a:lvl7pPr>
            <a:lvl8pPr marL="1991289" indent="0">
              <a:buNone/>
              <a:defRPr sz="600"/>
            </a:lvl8pPr>
            <a:lvl9pPr marL="2275759" indent="0">
              <a:buNone/>
              <a:defRPr sz="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AF7E9A-87C5-4F51-8DC8-E032C4322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7815BF-70E0-F543-9F7B-9ACBFD3628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1D73E6-CC04-1CBE-37E2-595661313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4AF-6B9F-48A4-AF6E-A1F926BBC81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5436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28AED9-B4FC-29DE-1BFB-625D88273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1" tIns="64006" rIns="128011" bIns="640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F2C495-6F9E-04CA-652A-902EF60A8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1" tIns="64006" rIns="128011" bIns="640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4AB2709-CD03-1E5B-C80D-A0289E39B5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2363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1" tIns="64006" rIns="128011" bIns="6400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5E9771F-F807-3635-E0BC-962F86AAF7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2363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1" tIns="64006" rIns="128011" bIns="6400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r>
              <a:rPr lang="es-ES"/>
              <a:t>III Jornadas de Innovación Docente, Tecnologías de la Comunicación e Investigación Educativa - 2009, Universidad de Zaragoza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1CDF9BC-E9C6-CDA8-5CC8-A4E61E46C3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2363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1" tIns="64006" rIns="128011" bIns="640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/>
            </a:lvl1pPr>
          </a:lstStyle>
          <a:p>
            <a:pPr>
              <a:defRPr/>
            </a:pPr>
            <a:fld id="{A1A6ECB3-04B1-4125-BFDF-912B366AF02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dt="0"/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284470" algn="ctr" defTabSz="1280114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568940" algn="ctr" defTabSz="1280114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853410" algn="ctr" defTabSz="1280114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1137879" algn="ctr" defTabSz="1280114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398463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598613" indent="-319088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164727" indent="-320029" algn="l" defTabSz="1280114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449197" indent="-320029" algn="l" defTabSz="1280114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733667" indent="-320029" algn="l" defTabSz="1280114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018136" indent="-320029" algn="l" defTabSz="1280114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4470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68940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53410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37879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22349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6819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91289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75759" algn="l" defTabSz="56894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>
            <a:extLst>
              <a:ext uri="{FF2B5EF4-FFF2-40B4-BE49-F238E27FC236}">
                <a16:creationId xmlns:a16="http://schemas.microsoft.com/office/drawing/2014/main" id="{509DD013-9D5C-06F2-D529-B932633079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663825" y="9021763"/>
            <a:ext cx="7481888" cy="579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1963" indent="-176213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09613" indent="-141288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95363" indent="-141288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79525" indent="-141288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36725" indent="-14128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193925" indent="-14128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51125" indent="-14128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08325" indent="-14128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FontTx/>
              <a:buNone/>
            </a:pPr>
            <a:r>
              <a:rPr lang="es-ES" altLang="es-ES" sz="15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IV Jornada de Posters de Doctorado de la Facultad de Economía y Empresa</a:t>
            </a:r>
          </a:p>
          <a:p>
            <a:pPr algn="l" eaLnBrk="0" hangingPunct="0">
              <a:spcBef>
                <a:spcPct val="0"/>
              </a:spcBef>
              <a:buFontTx/>
              <a:buNone/>
            </a:pPr>
            <a:r>
              <a:rPr lang="es-ES" altLang="es-ES" sz="15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II Congreso IEDIS en Empleo, Sociedad Digital y Sostenibilidad</a:t>
            </a:r>
          </a:p>
        </p:txBody>
      </p:sp>
      <p:sp>
        <p:nvSpPr>
          <p:cNvPr id="14338" name="Rectangle 122">
            <a:extLst>
              <a:ext uri="{FF2B5EF4-FFF2-40B4-BE49-F238E27FC236}">
                <a16:creationId xmlns:a16="http://schemas.microsoft.com/office/drawing/2014/main" id="{285ED82A-8B81-98B8-BB16-49F12739ABA8}"/>
              </a:ext>
            </a:extLst>
          </p:cNvPr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0" y="-23813"/>
            <a:ext cx="12801600" cy="720726"/>
          </a:xfrm>
        </p:spPr>
        <p:txBody>
          <a:bodyPr/>
          <a:lstStyle/>
          <a:p>
            <a:pPr eaLnBrk="1" hangingPunct="1"/>
            <a:r>
              <a:rPr lang="es-419" altLang="es-ES" sz="2200" b="1" dirty="0">
                <a:solidFill>
                  <a:schemeClr val="bg1"/>
                </a:solidFill>
              </a:rPr>
              <a:t>ESTUDIO COMPARATIVO ENTRE ESPAÑA Y ECUADOR SOBRE LA REINSERCIÓN Y REHABILITACIÓN SOCIAL</a:t>
            </a:r>
            <a:endParaRPr lang="es-ES" altLang="es-ES" sz="2200" b="1" dirty="0">
              <a:solidFill>
                <a:schemeClr val="bg1"/>
              </a:solidFill>
            </a:endParaRPr>
          </a:p>
        </p:txBody>
      </p:sp>
      <p:sp>
        <p:nvSpPr>
          <p:cNvPr id="14339" name="Rectangle 123">
            <a:extLst>
              <a:ext uri="{FF2B5EF4-FFF2-40B4-BE49-F238E27FC236}">
                <a16:creationId xmlns:a16="http://schemas.microsoft.com/office/drawing/2014/main" id="{2C08B1CA-4805-BB34-ABEA-560DE620561E}"/>
              </a:ext>
            </a:extLst>
          </p:cNvPr>
          <p:cNvSpPr>
            <a:spLocks noGrp="1" noChangeArrowheads="1"/>
          </p:cNvSpPr>
          <p:nvPr>
            <p:ph type="subTitle" sz="quarter" idx="4294967295"/>
          </p:nvPr>
        </p:nvSpPr>
        <p:spPr>
          <a:xfrm>
            <a:off x="138113" y="623888"/>
            <a:ext cx="12663487" cy="574675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3068638" algn="l"/>
              </a:tabLst>
            </a:pPr>
            <a:r>
              <a:rPr lang="es-ES" altLang="es-ES" sz="1600" b="1" dirty="0">
                <a:solidFill>
                  <a:schemeClr val="bg1"/>
                </a:solidFill>
              </a:rPr>
              <a:t>Alexandra Cabezas (Ecuador)	Programa de Doctorado en Derechos Humanos y Libertades Fundamentales</a:t>
            </a:r>
          </a:p>
          <a:p>
            <a:pPr marL="0" indent="0" eaLnBrk="1" hangingPunct="1">
              <a:buFontTx/>
              <a:buNone/>
              <a:tabLst>
                <a:tab pos="3068638" algn="l"/>
              </a:tabLst>
            </a:pPr>
            <a:r>
              <a:rPr lang="es-ES" altLang="es-ES" sz="1600" b="1" dirty="0">
                <a:solidFill>
                  <a:schemeClr val="bg1"/>
                </a:solidFill>
              </a:rPr>
              <a:t>(3º año de tesis)   Contacto: 811767@unizar.es		DIRECTOR(es): Asier Urruela Mora</a:t>
            </a:r>
          </a:p>
          <a:p>
            <a:pPr marL="0" indent="0" eaLnBrk="1" hangingPunct="1">
              <a:buFontTx/>
              <a:buNone/>
              <a:tabLst>
                <a:tab pos="3068638" algn="l"/>
              </a:tabLst>
            </a:pPr>
            <a:endParaRPr lang="es-ES" altLang="es-ES" sz="1600" b="1" dirty="0">
              <a:solidFill>
                <a:schemeClr val="bg1"/>
              </a:solidFill>
            </a:endParaRP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E7C857BA-4F5E-20E9-1B9A-69FA63005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1596583"/>
            <a:ext cx="5200650" cy="287337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2193925" eaLnBrk="0" hangingPunct="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2193925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2193925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2193925" eaLnBrk="0" hangingPunct="0">
              <a:spcBef>
                <a:spcPct val="20000"/>
              </a:spcBef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s-ES" sz="1600" b="1" dirty="0">
                <a:solidFill>
                  <a:schemeClr val="accent2"/>
                </a:solidFill>
                <a:latin typeface="+mj-lt"/>
                <a:ea typeface="ＭＳ Ｐゴシック" pitchFamily="34" charset="-128"/>
              </a:rPr>
              <a:t>MOTIVACIÓN CIENTÍFICA (MOTIVATION)</a:t>
            </a:r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id="{7EBEA55D-88B3-B276-E6E7-9239C6E97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31" y="2064101"/>
            <a:ext cx="6134100" cy="2811111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El presente trabajo tiene como finalidad conocer la realidad de la rehabilitación social en el Ecuador, confirmar su incumplimiento y su repercusión en las personas privadas de la libertad y comparar con el sistema penitenciario Español.</a:t>
            </a:r>
            <a:endParaRPr lang="en-US" altLang="ja-JP" sz="12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4342" name="Straight Connector 48">
            <a:extLst>
              <a:ext uri="{FF2B5EF4-FFF2-40B4-BE49-F238E27FC236}">
                <a16:creationId xmlns:a16="http://schemas.microsoft.com/office/drawing/2014/main" id="{0E084231-F15F-27A6-6DE4-CF38954DC3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00800" y="1631950"/>
            <a:ext cx="0" cy="2293938"/>
          </a:xfrm>
          <a:prstGeom prst="line">
            <a:avLst/>
          </a:prstGeom>
          <a:noFill/>
          <a:ln w="9525">
            <a:solidFill>
              <a:srgbClr val="1A2D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3" name="Straight Connector 48">
            <a:extLst>
              <a:ext uri="{FF2B5EF4-FFF2-40B4-BE49-F238E27FC236}">
                <a16:creationId xmlns:a16="http://schemas.microsoft.com/office/drawing/2014/main" id="{6FDB879C-C4D1-47C2-EF47-F39BE8BA54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00800" y="4271963"/>
            <a:ext cx="0" cy="4513262"/>
          </a:xfrm>
          <a:prstGeom prst="line">
            <a:avLst/>
          </a:prstGeom>
          <a:noFill/>
          <a:ln w="9525">
            <a:solidFill>
              <a:srgbClr val="1A2D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1" name="Text Box 5">
            <a:extLst>
              <a:ext uri="{FF2B5EF4-FFF2-40B4-BE49-F238E27FC236}">
                <a16:creationId xmlns:a16="http://schemas.microsoft.com/office/drawing/2014/main" id="{46581244-87A4-2D19-8F04-6629B2E6E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739" y="1332634"/>
            <a:ext cx="4002088" cy="287337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2193925" eaLnBrk="0" hangingPunct="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2193925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2193925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2193925" eaLnBrk="0" hangingPunct="0">
              <a:spcBef>
                <a:spcPct val="20000"/>
              </a:spcBef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s-ES" sz="1600" b="1" dirty="0">
                <a:solidFill>
                  <a:schemeClr val="accent2"/>
                </a:solidFill>
                <a:latin typeface="+mj-lt"/>
                <a:ea typeface="ＭＳ Ｐゴシック" pitchFamily="34" charset="-128"/>
              </a:rPr>
              <a:t>OBJETIVOS (OBJECTIVES)</a:t>
            </a:r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id="{59CCF0AD-E7CC-E8C2-D8AA-EF269510E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270" y="1631950"/>
            <a:ext cx="6477000" cy="2257113"/>
          </a:xfrm>
          <a:prstGeom prst="rect">
            <a:avLst/>
          </a:prstGeom>
          <a:noFill/>
          <a:ln>
            <a:noFill/>
          </a:ln>
        </p:spPr>
        <p:txBody>
          <a:bodyPr wrap="square" lIns="40724" tIns="20362" rIns="40724" bIns="20362">
            <a:spAutoFit/>
          </a:bodyPr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Establecer que en el Ecuador no existe reinserción social</a:t>
            </a:r>
          </a:p>
          <a:p>
            <a:pPr marL="285750" indent="-28575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</a:rPr>
              <a:t>Identificar los motivos de no existencia la reinserción social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</a:rPr>
              <a:t>La cárcel es un sitio de rehabilitación social 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</a:rPr>
              <a:t>Cuáles son los planes que el Estado Ecuatoriano implementa para la Rehabilitación Social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</a:rPr>
              <a:t>Índices de delincuencia en el Ecuador</a:t>
            </a:r>
            <a:endParaRPr lang="en-US" altLang="ja-JP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83" name="Text Box 5">
            <a:extLst>
              <a:ext uri="{FF2B5EF4-FFF2-40B4-BE49-F238E27FC236}">
                <a16:creationId xmlns:a16="http://schemas.microsoft.com/office/drawing/2014/main" id="{795EDF1A-1C56-89CF-52AD-F2B1F5FB2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4008438"/>
            <a:ext cx="4000500" cy="287337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2193925" eaLnBrk="0" hangingPunct="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2193925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2193925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2193925" eaLnBrk="0" hangingPunct="0">
              <a:spcBef>
                <a:spcPct val="20000"/>
              </a:spcBef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s-ES" sz="1600" b="1" dirty="0">
                <a:solidFill>
                  <a:schemeClr val="accent2"/>
                </a:solidFill>
                <a:latin typeface="+mj-lt"/>
                <a:ea typeface="ＭＳ Ｐゴシック" pitchFamily="34" charset="-128"/>
              </a:rPr>
              <a:t>MÉTODOS (METHODS)</a:t>
            </a:r>
          </a:p>
        </p:txBody>
      </p:sp>
      <p:sp>
        <p:nvSpPr>
          <p:cNvPr id="3084" name="Text Box 5">
            <a:extLst>
              <a:ext uri="{FF2B5EF4-FFF2-40B4-BE49-F238E27FC236}">
                <a16:creationId xmlns:a16="http://schemas.microsoft.com/office/drawing/2014/main" id="{5E897FC9-8504-35CB-60EA-52ACF6DAB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0" y="3982326"/>
            <a:ext cx="5435600" cy="287337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2193925" eaLnBrk="0" hangingPunct="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2193925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2193925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2193925" eaLnBrk="0" hangingPunct="0">
              <a:spcBef>
                <a:spcPct val="20000"/>
              </a:spcBef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s-ES" sz="1600" b="1" dirty="0">
                <a:solidFill>
                  <a:schemeClr val="accent2"/>
                </a:solidFill>
                <a:latin typeface="+mj-lt"/>
                <a:ea typeface="ＭＳ Ｐゴシック" pitchFamily="34" charset="-128"/>
              </a:rPr>
              <a:t>PRINCIPALES RESULTADOS (MAIN RESULTS)</a:t>
            </a:r>
          </a:p>
        </p:txBody>
      </p:sp>
      <p:sp>
        <p:nvSpPr>
          <p:cNvPr id="14348" name="4 Esquina doblada">
            <a:extLst>
              <a:ext uri="{FF2B5EF4-FFF2-40B4-BE49-F238E27FC236}">
                <a16:creationId xmlns:a16="http://schemas.microsoft.com/office/drawing/2014/main" id="{6A068C1F-37D2-BD10-5DD1-2E33D29C597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64297" y="6937478"/>
            <a:ext cx="6239979" cy="1880771"/>
          </a:xfrm>
          <a:prstGeom prst="foldedCorner">
            <a:avLst>
              <a:gd name="adj" fmla="val 28393"/>
            </a:avLst>
          </a:prstGeom>
          <a:solidFill>
            <a:srgbClr val="F8F8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56894" tIns="28447" rIns="56894" bIns="28447">
            <a:spAutoFit/>
          </a:bodyPr>
          <a:lstStyle>
            <a:lvl1pPr defTabSz="205740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05740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0574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057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0574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0574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0574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0574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0574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600" dirty="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EAB75055-18B7-BD39-B1AE-801F984BB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4" y="6958371"/>
            <a:ext cx="5886451" cy="287343"/>
          </a:xfrm>
          <a:prstGeom prst="rect">
            <a:avLst/>
          </a:prstGeom>
          <a:noFill/>
          <a:ln>
            <a:noFill/>
          </a:ln>
        </p:spPr>
        <p:txBody>
          <a:bodyPr wrap="square" lIns="40724" tIns="20362" rIns="40724" bIns="20362">
            <a:spAutoFit/>
          </a:bodyPr>
          <a:lstStyle>
            <a:lvl1pPr defTabSz="2193925" eaLnBrk="0" hangingPunct="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2193925" eaLnBrk="0" hangingPunct="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2193925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2193925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2193925" eaLnBrk="0" hangingPunct="0">
              <a:spcBef>
                <a:spcPct val="20000"/>
              </a:spcBef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s-ES" sz="1600" b="1" dirty="0">
                <a:solidFill>
                  <a:srgbClr val="000099"/>
                </a:solidFill>
                <a:latin typeface="+mj-lt"/>
                <a:ea typeface="ＭＳ Ｐゴシック" pitchFamily="34" charset="-128"/>
              </a:rPr>
              <a:t>BIBLIOGRAFÍA PRINCIPAL (MAIN REFERENCES)</a:t>
            </a:r>
          </a:p>
        </p:txBody>
      </p:sp>
      <p:sp>
        <p:nvSpPr>
          <p:cNvPr id="14350" name="Rectangle 10">
            <a:extLst>
              <a:ext uri="{FF2B5EF4-FFF2-40B4-BE49-F238E27FC236}">
                <a16:creationId xmlns:a16="http://schemas.microsoft.com/office/drawing/2014/main" id="{3125E367-5179-AD1C-7B5E-4B52B0313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7266606"/>
            <a:ext cx="6251576" cy="179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724" tIns="20362" rIns="40724" bIns="20362"/>
          <a:lstStyle>
            <a:lvl1pPr defTabSz="21939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indent="-228600" eaLnBrk="1" hangingPunct="1">
              <a:buFont typeface="+mj-lt"/>
              <a:buAutoNum type="arabicPeriod"/>
            </a:pPr>
            <a:r>
              <a:rPr lang="es-MX" sz="11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ALARCÓN BRAVO, J. (1977). El tratamiento penitenciario. </a:t>
            </a:r>
          </a:p>
          <a:p>
            <a:pPr marL="228600" indent="-228600" eaLnBrk="1" hangingPunct="1">
              <a:buFont typeface="+mj-lt"/>
              <a:buAutoNum type="arabicPeriod"/>
            </a:pPr>
            <a:r>
              <a:rPr lang="es-419" altLang="es-ES" sz="11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BUENO ARÚS, F. (1981). La legitimidad jurídica de los métodos de la criminología aplicada al Tratamiento Penitenciario, en Estudios penales y penitenciarios, Instituto de Criminología. Madrid.</a:t>
            </a:r>
          </a:p>
          <a:p>
            <a:pPr marL="228600" indent="-228600" eaLnBrk="1" hangingPunct="1">
              <a:buFont typeface="+mj-lt"/>
              <a:buAutoNum type="arabicPeriod"/>
            </a:pPr>
            <a:r>
              <a:rPr lang="es-419" altLang="es-ES" sz="11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BRITO Osvaldo &amp; ALCOCER Byron, 2. (2021). La reinserción social post penitenciaria: un reto a la </a:t>
            </a:r>
            <a:r>
              <a:rPr lang="es-419" altLang="es-ES" sz="1100" dirty="0" err="1">
                <a:solidFill>
                  <a:srgbClr val="404040"/>
                </a:solidFill>
                <a:ea typeface="ＭＳ Ｐゴシック" panose="020B0600070205080204" pitchFamily="34" charset="-128"/>
              </a:rPr>
              <a:t>justuciaecuatoriana</a:t>
            </a:r>
            <a:endParaRPr lang="es-419" altLang="es-ES" sz="1100" dirty="0">
              <a:solidFill>
                <a:srgbClr val="404040"/>
              </a:solidFill>
              <a:ea typeface="ＭＳ Ｐゴシック" panose="020B0600070205080204" pitchFamily="34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s-419" altLang="es-ES" sz="11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CIDH. (14 de 03 de 2008). Principios y Buenas Prácticas sobre la Protección de las Personas Privadas de Libertad en las Américas. Obtenido de Comisión Interamericana de Derechos Humanos</a:t>
            </a:r>
            <a:endParaRPr lang="en-US" altLang="es-ES" sz="1100" dirty="0">
              <a:solidFill>
                <a:srgbClr val="40404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0AD121B6-A030-BD28-3C2E-F0AA76C64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4368800"/>
            <a:ext cx="6132512" cy="1564616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La metodología cualitativa a través de entrevistas a personas que estuvieron privadas de la libertad.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Estadísticas de la Fiscalía y Consejo de la Judicatura. Entrevistas a personas que estuvieron privadas de la libertad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B08813BC-B6C8-40AF-08AC-0492973D3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900" y="4349933"/>
            <a:ext cx="6134100" cy="2395612"/>
          </a:xfrm>
          <a:prstGeom prst="rect">
            <a:avLst/>
          </a:prstGeom>
          <a:noFill/>
          <a:ln>
            <a:noFill/>
          </a:ln>
        </p:spPr>
        <p:txBody>
          <a:bodyPr lIns="40724" tIns="20362" rIns="40724" bIns="20362">
            <a:spAutoFit/>
          </a:bodyPr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223230" indent="-223230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Los centros de privación de libertad como instituciones generan angustia, sufrimiento, inseguridad y aislamiento.</a:t>
            </a:r>
          </a:p>
          <a:p>
            <a:pPr marL="223230" indent="-223230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s-419" altLang="es-ES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Se presentan condiciones para el cometimiento de abusos contra la población carcelaria. </a:t>
            </a:r>
          </a:p>
          <a:p>
            <a:pPr marL="223230" indent="-223230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No es posible la rehabilitación y reinserción social.</a:t>
            </a:r>
          </a:p>
          <a:p>
            <a:pPr marL="223230" indent="-223230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s-419" altLang="ja-JP" sz="1800" dirty="0">
                <a:solidFill>
                  <a:schemeClr val="tx1"/>
                </a:solidFill>
                <a:latin typeface="+mn-lt"/>
                <a:cs typeface="Arial" pitchFamily="34" charset="0"/>
              </a:rPr>
              <a:t>Mala administración, bajo presupuesto estatal invertido en los centros penitenciarios.</a:t>
            </a:r>
            <a:endParaRPr lang="en-US" altLang="ja-JP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356" name="object 11">
            <a:extLst>
              <a:ext uri="{FF2B5EF4-FFF2-40B4-BE49-F238E27FC236}">
                <a16:creationId xmlns:a16="http://schemas.microsoft.com/office/drawing/2014/main" id="{1003BFA2-2E11-FDB5-A478-CD2ABC2B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5338" y="9021763"/>
            <a:ext cx="395287" cy="55403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ES_tradnl" altLang="es-419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AF9C31F-7871-45E7-9F62-1A3FF59B4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2" y="6046871"/>
            <a:ext cx="6309907" cy="25910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2057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2057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367</Words>
  <Application>Microsoft Office PowerPoint</Application>
  <PresentationFormat>Papel A3 (297 x 420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Wingdings</vt:lpstr>
      <vt:lpstr>Diseño predeterminado</vt:lpstr>
      <vt:lpstr>ESTUDIO COMPARATIVO ENTRE ESPAÑA Y ECUADOR SOBRE LA REINSERCIÓN Y REHABILITACIÓN SOCIAL</vt:lpstr>
    </vt:vector>
  </TitlesOfParts>
  <Company>uz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A. Vicente</dc:creator>
  <cp:lastModifiedBy>Alexandra Cabezas</cp:lastModifiedBy>
  <cp:revision>100</cp:revision>
  <dcterms:created xsi:type="dcterms:W3CDTF">2007-06-25T18:47:19Z</dcterms:created>
  <dcterms:modified xsi:type="dcterms:W3CDTF">2024-02-25T16:09:42Z</dcterms:modified>
</cp:coreProperties>
</file>