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66CC"/>
    <a:srgbClr val="0066CC"/>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2" y="12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21B23127-9823-4886-99B6-213BD384C8F4}" type="datetimeFigureOut">
              <a:rPr lang="es-ES" smtClean="0"/>
              <a:pPr/>
              <a:t>27/11/2024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E3247C1-A2D6-4A1C-B34F-046547964A86}"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1B23127-9823-4886-99B6-213BD384C8F4}" type="datetimeFigureOut">
              <a:rPr lang="es-ES" smtClean="0"/>
              <a:pPr/>
              <a:t>27/11/2024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E3247C1-A2D6-4A1C-B34F-046547964A86}"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1B23127-9823-4886-99B6-213BD384C8F4}" type="datetimeFigureOut">
              <a:rPr lang="es-ES" smtClean="0"/>
              <a:pPr/>
              <a:t>27/11/2024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E3247C1-A2D6-4A1C-B34F-046547964A86}"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1B23127-9823-4886-99B6-213BD384C8F4}" type="datetimeFigureOut">
              <a:rPr lang="es-ES" smtClean="0"/>
              <a:pPr/>
              <a:t>27/11/2024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E3247C1-A2D6-4A1C-B34F-046547964A86}"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21B23127-9823-4886-99B6-213BD384C8F4}" type="datetimeFigureOut">
              <a:rPr lang="es-ES" smtClean="0"/>
              <a:pPr/>
              <a:t>27/11/2024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E3247C1-A2D6-4A1C-B34F-046547964A86}"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21B23127-9823-4886-99B6-213BD384C8F4}" type="datetimeFigureOut">
              <a:rPr lang="es-ES" smtClean="0"/>
              <a:pPr/>
              <a:t>27/11/2024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E3247C1-A2D6-4A1C-B34F-046547964A86}"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21B23127-9823-4886-99B6-213BD384C8F4}" type="datetimeFigureOut">
              <a:rPr lang="es-ES" smtClean="0"/>
              <a:pPr/>
              <a:t>27/11/2024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E3247C1-A2D6-4A1C-B34F-046547964A86}"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21B23127-9823-4886-99B6-213BD384C8F4}" type="datetimeFigureOut">
              <a:rPr lang="es-ES" smtClean="0"/>
              <a:pPr/>
              <a:t>27/11/2024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E3247C1-A2D6-4A1C-B34F-046547964A86}"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1B23127-9823-4886-99B6-213BD384C8F4}" type="datetimeFigureOut">
              <a:rPr lang="es-ES" smtClean="0"/>
              <a:pPr/>
              <a:t>27/11/2024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E3247C1-A2D6-4A1C-B34F-046547964A86}"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1B23127-9823-4886-99B6-213BD384C8F4}" type="datetimeFigureOut">
              <a:rPr lang="es-ES" smtClean="0"/>
              <a:pPr/>
              <a:t>27/11/2024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E3247C1-A2D6-4A1C-B34F-046547964A86}"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1B23127-9823-4886-99B6-213BD384C8F4}" type="datetimeFigureOut">
              <a:rPr lang="es-ES" smtClean="0"/>
              <a:pPr/>
              <a:t>27/11/2024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E3247C1-A2D6-4A1C-B34F-046547964A86}"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B23127-9823-4886-99B6-213BD384C8F4}" type="datetimeFigureOut">
              <a:rPr lang="es-ES" smtClean="0"/>
              <a:pPr/>
              <a:t>27/11/2024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247C1-A2D6-4A1C-B34F-046547964A86}"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088232" y="116632"/>
            <a:ext cx="5076056" cy="794519"/>
          </a:xfrm>
        </p:spPr>
        <p:txBody>
          <a:bodyPr>
            <a:noAutofit/>
          </a:bodyPr>
          <a:lstStyle/>
          <a:p>
            <a:r>
              <a:rPr lang="es-ES" sz="2400" b="1" dirty="0" smtClean="0">
                <a:solidFill>
                  <a:srgbClr val="0066CC"/>
                </a:solidFill>
              </a:rPr>
              <a:t>Equipamiento </a:t>
            </a:r>
            <a:r>
              <a:rPr lang="es-ES" sz="2400" b="1" dirty="0">
                <a:solidFill>
                  <a:srgbClr val="0066CC"/>
                </a:solidFill>
              </a:rPr>
              <a:t>científico y </a:t>
            </a:r>
            <a:r>
              <a:rPr lang="es-ES" sz="2400" b="1" dirty="0" smtClean="0">
                <a:solidFill>
                  <a:srgbClr val="0066CC"/>
                </a:solidFill>
              </a:rPr>
              <a:t/>
            </a:r>
            <a:br>
              <a:rPr lang="es-ES" sz="2400" b="1" dirty="0" smtClean="0">
                <a:solidFill>
                  <a:srgbClr val="0066CC"/>
                </a:solidFill>
              </a:rPr>
            </a:br>
            <a:r>
              <a:rPr lang="es-ES" sz="2400" b="1" dirty="0" smtClean="0">
                <a:solidFill>
                  <a:srgbClr val="0066CC"/>
                </a:solidFill>
              </a:rPr>
              <a:t>servicios </a:t>
            </a:r>
            <a:r>
              <a:rPr lang="es-ES" sz="2400" b="1" dirty="0" smtClean="0">
                <a:solidFill>
                  <a:srgbClr val="3366CC"/>
                </a:solidFill>
              </a:rPr>
              <a:t>en</a:t>
            </a:r>
            <a:r>
              <a:rPr lang="es-ES" sz="2400" b="1" dirty="0" smtClean="0">
                <a:solidFill>
                  <a:srgbClr val="0066CC"/>
                </a:solidFill>
              </a:rPr>
              <a:t> </a:t>
            </a:r>
            <a:r>
              <a:rPr lang="es-ES" sz="2400" b="1" dirty="0">
                <a:solidFill>
                  <a:srgbClr val="0066CC"/>
                </a:solidFill>
              </a:rPr>
              <a:t>la UZ e IUI</a:t>
            </a:r>
          </a:p>
        </p:txBody>
      </p:sp>
      <p:sp>
        <p:nvSpPr>
          <p:cNvPr id="3" name="2 Subtítulo"/>
          <p:cNvSpPr>
            <a:spLocks noGrp="1"/>
          </p:cNvSpPr>
          <p:nvPr>
            <p:ph type="subTitle" idx="1"/>
          </p:nvPr>
        </p:nvSpPr>
        <p:spPr>
          <a:xfrm>
            <a:off x="0" y="980728"/>
            <a:ext cx="9144000" cy="360040"/>
          </a:xfrm>
          <a:solidFill>
            <a:schemeClr val="accent1">
              <a:lumMod val="40000"/>
              <a:lumOff val="60000"/>
            </a:schemeClr>
          </a:solidFill>
        </p:spPr>
        <p:txBody>
          <a:bodyPr>
            <a:normAutofit lnSpcReduction="10000"/>
          </a:bodyPr>
          <a:lstStyle/>
          <a:p>
            <a:r>
              <a:rPr lang="es-ES" sz="1800" b="1" dirty="0">
                <a:solidFill>
                  <a:schemeClr val="bg1"/>
                </a:solidFill>
              </a:rPr>
              <a:t>EQUIPAMIENTO Y SERVICIOS DE CARÁCTER TRANSVERSAL</a:t>
            </a:r>
          </a:p>
        </p:txBody>
      </p:sp>
      <p:pic>
        <p:nvPicPr>
          <p:cNvPr id="1026" name="Picture 2" descr="https://www.unizar.es/sites/default/files/vicpoliticacientifica_color-01.png"/>
          <p:cNvPicPr>
            <a:picLocks noChangeAspect="1" noChangeArrowheads="1"/>
          </p:cNvPicPr>
          <p:nvPr/>
        </p:nvPicPr>
        <p:blipFill>
          <a:blip r:embed="rId2" cstate="print"/>
          <a:srcRect/>
          <a:stretch>
            <a:fillRect/>
          </a:stretch>
        </p:blipFill>
        <p:spPr bwMode="auto">
          <a:xfrm>
            <a:off x="6372200" y="-99392"/>
            <a:ext cx="2865280" cy="1080120"/>
          </a:xfrm>
          <a:prstGeom prst="rect">
            <a:avLst/>
          </a:prstGeom>
          <a:noFill/>
        </p:spPr>
      </p:pic>
      <p:sp>
        <p:nvSpPr>
          <p:cNvPr id="5" name="4 CuadroTexto"/>
          <p:cNvSpPr txBox="1"/>
          <p:nvPr/>
        </p:nvSpPr>
        <p:spPr>
          <a:xfrm>
            <a:off x="436086" y="6457945"/>
            <a:ext cx="8321060" cy="307777"/>
          </a:xfrm>
          <a:prstGeom prst="rect">
            <a:avLst/>
          </a:prstGeom>
          <a:noFill/>
        </p:spPr>
        <p:txBody>
          <a:bodyPr wrap="none" rtlCol="0">
            <a:spAutoFit/>
          </a:bodyPr>
          <a:lstStyle/>
          <a:p>
            <a:r>
              <a:rPr lang="es-ES" sz="1400" b="1" dirty="0">
                <a:solidFill>
                  <a:srgbClr val="0000FF"/>
                </a:solidFill>
              </a:rPr>
              <a:t>Persona de contacto</a:t>
            </a:r>
            <a:r>
              <a:rPr lang="es-ES" sz="1400" b="1" dirty="0" smtClean="0">
                <a:solidFill>
                  <a:srgbClr val="0000FF"/>
                </a:solidFill>
              </a:rPr>
              <a:t>: José Alberto Molina                              </a:t>
            </a:r>
            <a:r>
              <a:rPr lang="es-ES" sz="1400" b="1" dirty="0">
                <a:solidFill>
                  <a:srgbClr val="0000FF"/>
                </a:solidFill>
              </a:rPr>
              <a:t>/ email</a:t>
            </a:r>
            <a:r>
              <a:rPr lang="es-ES" sz="1400" b="1" dirty="0" smtClean="0">
                <a:solidFill>
                  <a:srgbClr val="0000FF"/>
                </a:solidFill>
              </a:rPr>
              <a:t>: diriedis@unizar.es               </a:t>
            </a:r>
            <a:r>
              <a:rPr lang="es-ES" sz="1400" b="1" dirty="0">
                <a:solidFill>
                  <a:srgbClr val="0000FF"/>
                </a:solidFill>
              </a:rPr>
              <a:t>/ </a:t>
            </a:r>
            <a:r>
              <a:rPr lang="es-ES" sz="1400" b="1" dirty="0" err="1">
                <a:solidFill>
                  <a:srgbClr val="0000FF"/>
                </a:solidFill>
              </a:rPr>
              <a:t>Tlf</a:t>
            </a:r>
            <a:r>
              <a:rPr lang="es-ES" sz="1400" b="1" dirty="0" smtClean="0">
                <a:solidFill>
                  <a:srgbClr val="0000FF"/>
                </a:solidFill>
              </a:rPr>
              <a:t>: 976781835 </a:t>
            </a:r>
            <a:endParaRPr lang="es-ES" sz="1400" b="1" dirty="0">
              <a:solidFill>
                <a:srgbClr val="0000FF"/>
              </a:solidFill>
            </a:endParaRPr>
          </a:p>
        </p:txBody>
      </p:sp>
      <p:sp>
        <p:nvSpPr>
          <p:cNvPr id="6" name="5 CuadroTexto"/>
          <p:cNvSpPr txBox="1"/>
          <p:nvPr/>
        </p:nvSpPr>
        <p:spPr>
          <a:xfrm>
            <a:off x="462968" y="2276872"/>
            <a:ext cx="2668872" cy="369332"/>
          </a:xfrm>
          <a:prstGeom prst="rect">
            <a:avLst/>
          </a:prstGeom>
          <a:noFill/>
        </p:spPr>
        <p:txBody>
          <a:bodyPr wrap="none" rtlCol="0">
            <a:spAutoFit/>
          </a:bodyPr>
          <a:lstStyle/>
          <a:p>
            <a:r>
              <a:rPr lang="es-ES" b="1" dirty="0"/>
              <a:t>Técnica en la que se basa  </a:t>
            </a:r>
          </a:p>
        </p:txBody>
      </p:sp>
      <p:sp>
        <p:nvSpPr>
          <p:cNvPr id="7" name="6 CuadroTexto"/>
          <p:cNvSpPr txBox="1"/>
          <p:nvPr/>
        </p:nvSpPr>
        <p:spPr>
          <a:xfrm>
            <a:off x="467544" y="1268760"/>
            <a:ext cx="3569182" cy="369332"/>
          </a:xfrm>
          <a:prstGeom prst="rect">
            <a:avLst/>
          </a:prstGeom>
          <a:noFill/>
        </p:spPr>
        <p:txBody>
          <a:bodyPr wrap="none" rtlCol="0">
            <a:spAutoFit/>
          </a:bodyPr>
          <a:lstStyle/>
          <a:p>
            <a:r>
              <a:rPr lang="es-ES" b="1" dirty="0"/>
              <a:t>Servicio  o equipo que se </a:t>
            </a:r>
            <a:r>
              <a:rPr lang="es-ES" b="1" dirty="0" smtClean="0"/>
              <a:t>presenta </a:t>
            </a:r>
            <a:endParaRPr lang="es-ES" b="1" dirty="0"/>
          </a:p>
        </p:txBody>
      </p:sp>
      <p:sp>
        <p:nvSpPr>
          <p:cNvPr id="9" name="8 CuadroTexto"/>
          <p:cNvSpPr txBox="1"/>
          <p:nvPr/>
        </p:nvSpPr>
        <p:spPr>
          <a:xfrm>
            <a:off x="467544" y="2924944"/>
            <a:ext cx="2975943" cy="923330"/>
          </a:xfrm>
          <a:prstGeom prst="rect">
            <a:avLst/>
          </a:prstGeom>
          <a:noFill/>
        </p:spPr>
        <p:txBody>
          <a:bodyPr wrap="none" rtlCol="0">
            <a:spAutoFit/>
          </a:bodyPr>
          <a:lstStyle/>
          <a:p>
            <a:r>
              <a:rPr lang="es-ES" b="1" dirty="0"/>
              <a:t>Información que proporciona</a:t>
            </a:r>
          </a:p>
          <a:p>
            <a:endParaRPr lang="es-ES" dirty="0"/>
          </a:p>
          <a:p>
            <a:endParaRPr lang="es-ES" dirty="0"/>
          </a:p>
        </p:txBody>
      </p:sp>
      <p:sp>
        <p:nvSpPr>
          <p:cNvPr id="10" name="9 CuadroTexto"/>
          <p:cNvSpPr txBox="1"/>
          <p:nvPr/>
        </p:nvSpPr>
        <p:spPr>
          <a:xfrm>
            <a:off x="467544" y="3933056"/>
            <a:ext cx="1487395" cy="923330"/>
          </a:xfrm>
          <a:prstGeom prst="rect">
            <a:avLst/>
          </a:prstGeom>
          <a:noFill/>
        </p:spPr>
        <p:txBody>
          <a:bodyPr wrap="none" rtlCol="0">
            <a:spAutoFit/>
          </a:bodyPr>
          <a:lstStyle/>
          <a:p>
            <a:r>
              <a:rPr lang="es-ES" b="1" dirty="0"/>
              <a:t>Posibilidades</a:t>
            </a:r>
            <a:r>
              <a:rPr lang="es-ES" dirty="0"/>
              <a:t> </a:t>
            </a:r>
          </a:p>
          <a:p>
            <a:endParaRPr lang="es-ES" dirty="0"/>
          </a:p>
          <a:p>
            <a:endParaRPr lang="es-ES" dirty="0"/>
          </a:p>
        </p:txBody>
      </p:sp>
      <p:sp>
        <p:nvSpPr>
          <p:cNvPr id="11" name="10 CuadroTexto"/>
          <p:cNvSpPr txBox="1"/>
          <p:nvPr/>
        </p:nvSpPr>
        <p:spPr>
          <a:xfrm>
            <a:off x="478116" y="5661248"/>
            <a:ext cx="2419637" cy="646331"/>
          </a:xfrm>
          <a:prstGeom prst="rect">
            <a:avLst/>
          </a:prstGeom>
          <a:noFill/>
        </p:spPr>
        <p:txBody>
          <a:bodyPr wrap="none" rtlCol="0">
            <a:spAutoFit/>
          </a:bodyPr>
          <a:lstStyle/>
          <a:p>
            <a:r>
              <a:rPr lang="es-ES" b="1" dirty="0"/>
              <a:t>Información destacable</a:t>
            </a:r>
          </a:p>
          <a:p>
            <a:endParaRPr lang="es-ES" dirty="0"/>
          </a:p>
        </p:txBody>
      </p:sp>
      <p:sp>
        <p:nvSpPr>
          <p:cNvPr id="13" name="6 CuadroTexto"/>
          <p:cNvSpPr txBox="1"/>
          <p:nvPr/>
        </p:nvSpPr>
        <p:spPr>
          <a:xfrm>
            <a:off x="489091" y="1528247"/>
            <a:ext cx="5400600" cy="830997"/>
          </a:xfrm>
          <a:prstGeom prst="rect">
            <a:avLst/>
          </a:prstGeom>
          <a:noFill/>
        </p:spPr>
        <p:txBody>
          <a:bodyPr wrap="square" rtlCol="0">
            <a:spAutoFit/>
          </a:bodyPr>
          <a:lstStyle/>
          <a:p>
            <a:pPr algn="just"/>
            <a:r>
              <a:rPr lang="es-ES" sz="1200" dirty="0" smtClean="0"/>
              <a:t>Laboratorio "IEDIS </a:t>
            </a:r>
            <a:r>
              <a:rPr lang="es-ES" sz="1200" dirty="0" err="1"/>
              <a:t>Behavioural</a:t>
            </a:r>
            <a:r>
              <a:rPr lang="es-ES" sz="1200" dirty="0"/>
              <a:t> </a:t>
            </a:r>
            <a:r>
              <a:rPr lang="es-ES" sz="1200" dirty="0" err="1"/>
              <a:t>Lab</a:t>
            </a:r>
            <a:r>
              <a:rPr lang="es-ES" sz="1200" dirty="0"/>
              <a:t>" </a:t>
            </a:r>
            <a:r>
              <a:rPr lang="es-ES" sz="1200" dirty="0" smtClean="0"/>
              <a:t>en la sede </a:t>
            </a:r>
            <a:r>
              <a:rPr lang="es-ES" sz="1200" dirty="0"/>
              <a:t>del Campus San </a:t>
            </a:r>
            <a:r>
              <a:rPr lang="es-ES" sz="1200" dirty="0" smtClean="0"/>
              <a:t>Francisco (</a:t>
            </a:r>
            <a:r>
              <a:rPr lang="es-ES" sz="1200" dirty="0"/>
              <a:t>Residencia Profesores, 1º derecha), </a:t>
            </a:r>
            <a:r>
              <a:rPr lang="es-ES" sz="1200" dirty="0"/>
              <a:t>equipado con </a:t>
            </a:r>
            <a:r>
              <a:rPr lang="es-ES" sz="1200" dirty="0" smtClean="0"/>
              <a:t>25 ordenadores</a:t>
            </a:r>
            <a:r>
              <a:rPr lang="es-ES" sz="1200" dirty="0"/>
              <a:t> </a:t>
            </a:r>
            <a:r>
              <a:rPr lang="es-ES" sz="1200" dirty="0" smtClean="0"/>
              <a:t>portátiles</a:t>
            </a:r>
            <a:r>
              <a:rPr lang="es-ES" sz="1200" dirty="0"/>
              <a:t> básicos</a:t>
            </a:r>
            <a:r>
              <a:rPr lang="es-ES" sz="1200" dirty="0" smtClean="0"/>
              <a:t> (HP </a:t>
            </a:r>
            <a:r>
              <a:rPr lang="es-ES" sz="1200" dirty="0"/>
              <a:t>PB 650 G10 I3 8 256 W11H </a:t>
            </a:r>
            <a:r>
              <a:rPr lang="es-ES" sz="1200" dirty="0" smtClean="0"/>
              <a:t>5Y), </a:t>
            </a:r>
            <a:r>
              <a:rPr lang="es-ES" sz="1200" dirty="0"/>
              <a:t>una </a:t>
            </a:r>
            <a:r>
              <a:rPr lang="es-ES" sz="1200" dirty="0" smtClean="0"/>
              <a:t>televisión (SAMSUNG </a:t>
            </a:r>
            <a:r>
              <a:rPr lang="es-ES" sz="1200" dirty="0"/>
              <a:t>SMART TV 75</a:t>
            </a:r>
            <a:r>
              <a:rPr lang="es-ES" sz="1200" dirty="0" smtClean="0"/>
              <a:t>"</a:t>
            </a:r>
            <a:r>
              <a:rPr lang="es-ES" sz="1200" dirty="0"/>
              <a:t> 4K UHD </a:t>
            </a:r>
            <a:r>
              <a:rPr lang="es-ES" sz="1200" dirty="0" smtClean="0"/>
              <a:t>TVSA-7511), </a:t>
            </a:r>
            <a:r>
              <a:rPr lang="es-ES" sz="1200" dirty="0"/>
              <a:t>mesas y </a:t>
            </a:r>
            <a:r>
              <a:rPr lang="es-ES" sz="1200" dirty="0" smtClean="0"/>
              <a:t>sillas.</a:t>
            </a:r>
            <a:endParaRPr lang="es-ES" sz="1200" dirty="0"/>
          </a:p>
        </p:txBody>
      </p:sp>
      <p:sp>
        <p:nvSpPr>
          <p:cNvPr id="14" name="6 CuadroTexto"/>
          <p:cNvSpPr txBox="1"/>
          <p:nvPr/>
        </p:nvSpPr>
        <p:spPr>
          <a:xfrm>
            <a:off x="478115" y="2544579"/>
            <a:ext cx="5477737" cy="461665"/>
          </a:xfrm>
          <a:prstGeom prst="rect">
            <a:avLst/>
          </a:prstGeom>
          <a:noFill/>
        </p:spPr>
        <p:txBody>
          <a:bodyPr wrap="square" rtlCol="0">
            <a:spAutoFit/>
          </a:bodyPr>
          <a:lstStyle/>
          <a:p>
            <a:pPr algn="just"/>
            <a:r>
              <a:rPr lang="es-ES" sz="1200" dirty="0" smtClean="0"/>
              <a:t>Es un espacio para realizar análisis experimentales basados en la investigación en análisis </a:t>
            </a:r>
            <a:r>
              <a:rPr lang="es-ES" sz="1200" dirty="0" smtClean="0"/>
              <a:t>conductuales/experimentales </a:t>
            </a:r>
            <a:r>
              <a:rPr lang="es-ES" sz="1200" dirty="0"/>
              <a:t>en Ciencias Económicas y Sociales.</a:t>
            </a:r>
            <a:endParaRPr lang="es-ES" sz="1200" dirty="0"/>
          </a:p>
        </p:txBody>
      </p:sp>
      <p:sp>
        <p:nvSpPr>
          <p:cNvPr id="15" name="6 CuadroTexto"/>
          <p:cNvSpPr txBox="1"/>
          <p:nvPr/>
        </p:nvSpPr>
        <p:spPr>
          <a:xfrm>
            <a:off x="489091" y="4149080"/>
            <a:ext cx="5535170" cy="1569660"/>
          </a:xfrm>
          <a:prstGeom prst="rect">
            <a:avLst/>
          </a:prstGeom>
          <a:noFill/>
        </p:spPr>
        <p:txBody>
          <a:bodyPr wrap="square" rtlCol="0">
            <a:spAutoFit/>
          </a:bodyPr>
          <a:lstStyle/>
          <a:p>
            <a:pPr algn="just"/>
            <a:r>
              <a:rPr lang="es-ES" sz="1200" dirty="0"/>
              <a:t>La investigación en análisis conductuales se alinea perfectamente con la naturaleza interdisciplinaria de nuestro Instituto de Investigación, abarcando disciplinas como Economía, Empresa, Educación y Sociología, entre otras. Estos estudios se publican habitualmente en revistas clasificadas en el SSCI JCR, como </a:t>
            </a:r>
            <a:r>
              <a:rPr lang="es-ES" sz="1200" dirty="0" err="1"/>
              <a:t>Nature</a:t>
            </a:r>
            <a:r>
              <a:rPr lang="es-ES" sz="1200" dirty="0"/>
              <a:t> Human </a:t>
            </a:r>
            <a:r>
              <a:rPr lang="es-ES" sz="1200" dirty="0" err="1"/>
              <a:t>Behaviour</a:t>
            </a:r>
            <a:r>
              <a:rPr lang="es-ES" sz="1200" dirty="0"/>
              <a:t> o </a:t>
            </a:r>
            <a:r>
              <a:rPr lang="es-ES" sz="1200" dirty="0" err="1"/>
              <a:t>Proceedings</a:t>
            </a:r>
            <a:r>
              <a:rPr lang="es-ES" sz="1200" dirty="0"/>
              <a:t> of </a:t>
            </a:r>
            <a:r>
              <a:rPr lang="es-ES" sz="1200" dirty="0" err="1"/>
              <a:t>the</a:t>
            </a:r>
            <a:r>
              <a:rPr lang="es-ES" sz="1200" dirty="0"/>
              <a:t> </a:t>
            </a:r>
            <a:r>
              <a:rPr lang="es-ES" sz="1200" dirty="0" err="1"/>
              <a:t>National</a:t>
            </a:r>
            <a:r>
              <a:rPr lang="es-ES" sz="1200" dirty="0"/>
              <a:t> </a:t>
            </a:r>
            <a:r>
              <a:rPr lang="es-ES" sz="1200" dirty="0" err="1"/>
              <a:t>Academy</a:t>
            </a:r>
            <a:r>
              <a:rPr lang="es-ES" sz="1200" dirty="0"/>
              <a:t> of </a:t>
            </a:r>
            <a:r>
              <a:rPr lang="es-ES" sz="1200" dirty="0" err="1"/>
              <a:t>Sciences</a:t>
            </a:r>
            <a:r>
              <a:rPr lang="es-ES" sz="1200" dirty="0"/>
              <a:t> (PNAS), así como en otras revistas más específicas del ámbito socioeconómico como </a:t>
            </a:r>
            <a:r>
              <a:rPr lang="es-ES" sz="1200" dirty="0" err="1"/>
              <a:t>Journal</a:t>
            </a:r>
            <a:r>
              <a:rPr lang="es-ES" sz="1200" dirty="0"/>
              <a:t> of </a:t>
            </a:r>
            <a:r>
              <a:rPr lang="es-ES" sz="1200" dirty="0" err="1"/>
              <a:t>Economic</a:t>
            </a:r>
            <a:r>
              <a:rPr lang="es-ES" sz="1200" dirty="0"/>
              <a:t> </a:t>
            </a:r>
            <a:r>
              <a:rPr lang="es-ES" sz="1200" dirty="0" err="1"/>
              <a:t>Behavior</a:t>
            </a:r>
            <a:r>
              <a:rPr lang="es-ES" sz="1200" dirty="0"/>
              <a:t> and </a:t>
            </a:r>
            <a:r>
              <a:rPr lang="es-ES" sz="1200" dirty="0" err="1"/>
              <a:t>Organization</a:t>
            </a:r>
            <a:r>
              <a:rPr lang="es-ES" sz="1200" dirty="0"/>
              <a:t>, </a:t>
            </a:r>
            <a:r>
              <a:rPr lang="es-ES" sz="1200" dirty="0" err="1"/>
              <a:t>Games</a:t>
            </a:r>
            <a:r>
              <a:rPr lang="es-ES" sz="1200" dirty="0"/>
              <a:t> and </a:t>
            </a:r>
            <a:r>
              <a:rPr lang="es-ES" sz="1200" dirty="0" err="1"/>
              <a:t>Economic</a:t>
            </a:r>
            <a:r>
              <a:rPr lang="es-ES" sz="1200" dirty="0"/>
              <a:t> </a:t>
            </a:r>
            <a:r>
              <a:rPr lang="es-ES" sz="1200" dirty="0" err="1"/>
              <a:t>Behavior</a:t>
            </a:r>
            <a:r>
              <a:rPr lang="es-ES" sz="1200" dirty="0"/>
              <a:t>, </a:t>
            </a:r>
            <a:r>
              <a:rPr lang="es-ES" sz="1200" dirty="0" err="1"/>
              <a:t>Journal</a:t>
            </a:r>
            <a:r>
              <a:rPr lang="es-ES" sz="1200" dirty="0"/>
              <a:t> of </a:t>
            </a:r>
            <a:r>
              <a:rPr lang="es-ES" sz="1200" dirty="0" err="1"/>
              <a:t>Economic</a:t>
            </a:r>
            <a:r>
              <a:rPr lang="es-ES" sz="1200" dirty="0"/>
              <a:t> </a:t>
            </a:r>
            <a:r>
              <a:rPr lang="es-ES" sz="1200" dirty="0" err="1"/>
              <a:t>Psychology</a:t>
            </a:r>
            <a:r>
              <a:rPr lang="es-ES" sz="1200" dirty="0"/>
              <a:t> y </a:t>
            </a:r>
            <a:r>
              <a:rPr lang="es-ES" sz="1200" dirty="0" err="1"/>
              <a:t>Review</a:t>
            </a:r>
            <a:r>
              <a:rPr lang="es-ES" sz="1200" dirty="0"/>
              <a:t> of </a:t>
            </a:r>
            <a:r>
              <a:rPr lang="es-ES" sz="1200" dirty="0" err="1"/>
              <a:t>Behavioral</a:t>
            </a:r>
            <a:r>
              <a:rPr lang="es-ES" sz="1200" dirty="0"/>
              <a:t> </a:t>
            </a:r>
            <a:r>
              <a:rPr lang="es-ES" sz="1200" dirty="0" err="1" smtClean="0"/>
              <a:t>Economics</a:t>
            </a:r>
            <a:r>
              <a:rPr lang="es-ES" sz="1200" dirty="0" smtClean="0"/>
              <a:t>.</a:t>
            </a:r>
            <a:endParaRPr lang="es-ES" sz="1200" dirty="0"/>
          </a:p>
        </p:txBody>
      </p:sp>
      <p:sp>
        <p:nvSpPr>
          <p:cNvPr id="16" name="6 CuadroTexto"/>
          <p:cNvSpPr txBox="1"/>
          <p:nvPr/>
        </p:nvSpPr>
        <p:spPr>
          <a:xfrm>
            <a:off x="478116" y="3163034"/>
            <a:ext cx="5477735" cy="830997"/>
          </a:xfrm>
          <a:prstGeom prst="rect">
            <a:avLst/>
          </a:prstGeom>
          <a:noFill/>
        </p:spPr>
        <p:txBody>
          <a:bodyPr wrap="square" rtlCol="0">
            <a:spAutoFit/>
          </a:bodyPr>
          <a:lstStyle/>
          <a:p>
            <a:pPr algn="just"/>
            <a:r>
              <a:rPr lang="es-ES" sz="1200" dirty="0" smtClean="0"/>
              <a:t>Busca </a:t>
            </a:r>
            <a:r>
              <a:rPr lang="es-ES" sz="1200" dirty="0"/>
              <a:t>contribuir a esta relevante literatura en Ciencias Económicas y Sociales. Por ello, </a:t>
            </a:r>
            <a:r>
              <a:rPr lang="es-ES" sz="1200" dirty="0"/>
              <a:t>se propone que los análisis se realicen en todas y cada una de las áreas actuales de investigación de IEDIS sobre la base de los métodos experimentales para el análisis de los comportamientos </a:t>
            </a:r>
            <a:r>
              <a:rPr lang="es-ES" sz="1200" dirty="0"/>
              <a:t>socioeconómicos de los </a:t>
            </a:r>
            <a:r>
              <a:rPr lang="es-ES" sz="1200" dirty="0" smtClean="0"/>
              <a:t>individuos.</a:t>
            </a:r>
            <a:endParaRPr lang="es-ES" sz="1200" dirty="0"/>
          </a:p>
        </p:txBody>
      </p:sp>
      <p:sp>
        <p:nvSpPr>
          <p:cNvPr id="17" name="6 CuadroTexto"/>
          <p:cNvSpPr txBox="1"/>
          <p:nvPr/>
        </p:nvSpPr>
        <p:spPr>
          <a:xfrm>
            <a:off x="489091" y="5879013"/>
            <a:ext cx="8243285" cy="646331"/>
          </a:xfrm>
          <a:prstGeom prst="rect">
            <a:avLst/>
          </a:prstGeom>
          <a:noFill/>
        </p:spPr>
        <p:txBody>
          <a:bodyPr wrap="square" rtlCol="0">
            <a:spAutoFit/>
          </a:bodyPr>
          <a:lstStyle/>
          <a:p>
            <a:r>
              <a:rPr lang="es-ES" sz="1200" dirty="0"/>
              <a:t>Los estudios experimentales en un laboratorio son cruciales en las Ciencias Económicas y Sociales, ya que permiten determinar el impacto causal de una variable sobre otra (por ejemplo, el efecto del desempleo en la salud, del nivel educativo en los salarios, de la sostenibilidad en la productividad, o de la globalización en el bienestar de la población). </a:t>
            </a:r>
          </a:p>
        </p:txBody>
      </p:sp>
      <p:pic>
        <p:nvPicPr>
          <p:cNvPr id="4" name="Imagen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0222" y="188640"/>
            <a:ext cx="2420334" cy="722511"/>
          </a:xfrm>
          <a:prstGeom prst="rect">
            <a:avLst/>
          </a:prstGeom>
        </p:spPr>
      </p:pic>
      <p:pic>
        <p:nvPicPr>
          <p:cNvPr id="18" name="Imagen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62924" y="1628800"/>
            <a:ext cx="2460611" cy="3280268"/>
          </a:xfrm>
          <a:prstGeom prst="rect">
            <a:avLst/>
          </a:prstGeom>
        </p:spPr>
      </p:pic>
      <p:pic>
        <p:nvPicPr>
          <p:cNvPr id="19" name="Imagen 18"/>
          <p:cNvPicPr>
            <a:picLocks noChangeAspect="1"/>
          </p:cNvPicPr>
          <p:nvPr/>
        </p:nvPicPr>
        <p:blipFill rotWithShape="1">
          <a:blip r:embed="rId5" cstate="print">
            <a:extLst>
              <a:ext uri="{28A0092B-C50C-407E-A947-70E740481C1C}">
                <a14:useLocalDpi xmlns:a14="http://schemas.microsoft.com/office/drawing/2010/main" val="0"/>
              </a:ext>
            </a:extLst>
          </a:blip>
          <a:srcRect l="1963" t="9744" r="1963" b="15783"/>
          <a:stretch/>
        </p:blipFill>
        <p:spPr>
          <a:xfrm>
            <a:off x="6228184" y="4874908"/>
            <a:ext cx="2557730" cy="775705"/>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325</Words>
  <Application>Microsoft Office PowerPoint</Application>
  <PresentationFormat>Presentación en pantalla (4:3)</PresentationFormat>
  <Paragraphs>13</Paragraphs>
  <Slides>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Arial</vt:lpstr>
      <vt:lpstr>Calibri</vt:lpstr>
      <vt:lpstr>Tema de Office</vt:lpstr>
      <vt:lpstr>Equipamiento científico y  servicios en la UZ e IUI</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Jornada sobre equipamiento científico y servicios en la UZ e IUI</dc:title>
  <dc:creator>josmc</dc:creator>
  <cp:lastModifiedBy>usuario</cp:lastModifiedBy>
  <cp:revision>23</cp:revision>
  <dcterms:created xsi:type="dcterms:W3CDTF">2024-09-08T19:33:13Z</dcterms:created>
  <dcterms:modified xsi:type="dcterms:W3CDTF">2024-11-27T12:40:07Z</dcterms:modified>
</cp:coreProperties>
</file>