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6" r:id="rId4"/>
    <p:sldId id="269" r:id="rId5"/>
    <p:sldId id="260" r:id="rId6"/>
    <p:sldId id="266" r:id="rId7"/>
    <p:sldId id="270" r:id="rId8"/>
    <p:sldId id="280" r:id="rId9"/>
    <p:sldId id="273" r:id="rId10"/>
    <p:sldId id="277" r:id="rId11"/>
    <p:sldId id="278" r:id="rId12"/>
    <p:sldId id="279" r:id="rId13"/>
  </p:sldIdLst>
  <p:sldSz cx="9144000" cy="6858000" type="screen4x3"/>
  <p:notesSz cx="6858000" cy="99472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0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6E927407-E071-47DA-B0AE-BF1DEDCFF86F}" type="datetimeFigureOut">
              <a:rPr lang="es-ES" smtClean="0"/>
              <a:t>23/10/2023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4" y="9448800"/>
            <a:ext cx="29718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BED6391-6344-407A-9DBF-2A08AAB86D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997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A99C1F5F-0287-44E4-8B9C-7261190244E7}" type="datetimeFigureOut">
              <a:rPr lang="es-ES" smtClean="0"/>
              <a:t>23/10/2023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7364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CDEA9D88-C2A4-4DD5-82A8-F5526F04931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58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A9D88-C2A4-4DD5-82A8-F5526F04931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561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9593-3E6F-435D-A2B1-679B5C5572E7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0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36F-ADA6-499E-AF42-1253C48B8C09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7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2AB1-51E8-4902-AC1A-D2669F9E0765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357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8EFD-6AD1-4EC4-8FBC-7DB12DA5A69B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01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27402-3A18-488E-9B19-5988D1E81831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51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E8DD-EC2C-462B-94BC-C34B8BCE5742}" type="datetime1">
              <a:rPr lang="es-ES" smtClean="0"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58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FEE0-7ED5-46F2-AB3F-778881C9D995}" type="datetime1">
              <a:rPr lang="es-ES" smtClean="0"/>
              <a:t>23/10/2023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464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5D7-E572-49F0-A5B2-D26C6E78C11E}" type="datetime1">
              <a:rPr lang="es-ES" smtClean="0"/>
              <a:t>23/10/2023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61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26190-3D40-405B-889C-AFD9C38EDAA8}" type="datetime1">
              <a:rPr lang="es-ES" smtClean="0"/>
              <a:t>23/10/2023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287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798F-6376-4B6D-9193-B61017E3972D}" type="datetime1">
              <a:rPr lang="es-ES" smtClean="0"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63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3765-A62F-48AF-95C0-61BCCD2AC6A5}" type="datetime1">
              <a:rPr lang="es-ES" smtClean="0"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59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A5BF9-FA44-42FF-AF8B-C63FD6E7956D}" type="datetime1">
              <a:rPr lang="es-ES" smtClean="0"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6D3F-7234-47EB-A1A2-6400F0C1C1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027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45" y="5754960"/>
            <a:ext cx="1872207" cy="482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707904" y="3212976"/>
            <a:ext cx="25607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>
                <a:solidFill>
                  <a:srgbClr val="232852"/>
                </a:solidFill>
                <a:ea typeface="+mj-ea"/>
                <a:cs typeface="+mj-cs"/>
              </a:rPr>
              <a:t>Marcos Sanso</a:t>
            </a:r>
          </a:p>
          <a:p>
            <a:pPr algn="ctr"/>
            <a:r>
              <a:rPr lang="es-ES" sz="1400" b="1" dirty="0" smtClean="0">
                <a:solidFill>
                  <a:srgbClr val="232852"/>
                </a:solidFill>
                <a:ea typeface="+mj-ea"/>
                <a:cs typeface="+mj-cs"/>
              </a:rPr>
              <a:t> </a:t>
            </a:r>
            <a:r>
              <a:rPr lang="es-ES" sz="1400" dirty="0">
                <a:solidFill>
                  <a:srgbClr val="232852"/>
                </a:solidFill>
                <a:ea typeface="+mj-ea"/>
                <a:cs typeface="+mj-cs"/>
              </a:rPr>
              <a:t>Universidad de Zaragoza y ESI </a:t>
            </a:r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SL</a:t>
            </a:r>
          </a:p>
          <a:p>
            <a:pPr algn="ctr"/>
            <a:endParaRPr lang="es-ES" sz="1400" dirty="0">
              <a:solidFill>
                <a:srgbClr val="232852"/>
              </a:solidFill>
              <a:ea typeface="+mj-ea"/>
              <a:cs typeface="+mj-cs"/>
            </a:endParaRPr>
          </a:p>
          <a:p>
            <a:pPr algn="ctr"/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25 </a:t>
            </a:r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de </a:t>
            </a:r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octubre </a:t>
            </a:r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de </a:t>
            </a:r>
            <a:r>
              <a:rPr lang="es-ES" sz="1400" dirty="0" smtClean="0">
                <a:solidFill>
                  <a:srgbClr val="232852"/>
                </a:solidFill>
                <a:ea typeface="+mj-ea"/>
                <a:cs typeface="+mj-cs"/>
              </a:rPr>
              <a:t>2023</a:t>
            </a:r>
            <a:r>
              <a:rPr lang="es-ES" sz="1400" dirty="0">
                <a:solidFill>
                  <a:srgbClr val="232852"/>
                </a:solidFill>
                <a:ea typeface="+mj-ea"/>
                <a:cs typeface="+mj-cs"/>
              </a:rPr>
              <a:t/>
            </a:r>
            <a:br>
              <a:rPr lang="es-ES" sz="1400" dirty="0">
                <a:solidFill>
                  <a:srgbClr val="232852"/>
                </a:solidFill>
                <a:ea typeface="+mj-ea"/>
                <a:cs typeface="+mj-cs"/>
              </a:rPr>
            </a:b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1305921" y="1988840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Presentación del Informe Económico </a:t>
            </a:r>
            <a:r>
              <a:rPr lang="es-ES" sz="2400" b="1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de Aragón 2021 Perspectivas </a:t>
            </a:r>
            <a:r>
              <a:rPr lang="es-ES" sz="2400" b="1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de la economía </a:t>
            </a:r>
            <a:r>
              <a:rPr lang="es-ES" sz="2400" b="1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aragonesa</a:t>
            </a:r>
            <a:endParaRPr lang="es-ES" sz="2400" b="1" dirty="0">
              <a:solidFill>
                <a:srgbClr val="A4002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4" descr="Universidad de Zaragoz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754960"/>
            <a:ext cx="1538971" cy="454869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199" y="6254446"/>
            <a:ext cx="2133600" cy="365125"/>
          </a:xfrm>
        </p:spPr>
        <p:txBody>
          <a:bodyPr/>
          <a:lstStyle/>
          <a:p>
            <a:fld id="{11816D3F-7234-47EB-A1A2-6400F0C1C1C5}" type="slidenum">
              <a:rPr lang="es-ES" smtClean="0"/>
              <a:t>1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5201158"/>
            <a:ext cx="1905000" cy="156247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4752" y="5201158"/>
            <a:ext cx="2847528" cy="150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10</a:t>
            </a:fld>
            <a:endParaRPr lang="es-ES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778043"/>
              </p:ext>
            </p:extLst>
          </p:nvPr>
        </p:nvGraphicFramePr>
        <p:xfrm>
          <a:off x="3059832" y="1783486"/>
          <a:ext cx="4608512" cy="205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6090">
                  <a:extLst>
                    <a:ext uri="{9D8B030D-6E8A-4147-A177-3AD203B41FA5}">
                      <a16:colId xmlns:a16="http://schemas.microsoft.com/office/drawing/2014/main" val="587747689"/>
                    </a:ext>
                  </a:extLst>
                </a:gridCol>
                <a:gridCol w="967206">
                  <a:extLst>
                    <a:ext uri="{9D8B030D-6E8A-4147-A177-3AD203B41FA5}">
                      <a16:colId xmlns:a16="http://schemas.microsoft.com/office/drawing/2014/main" val="2580088937"/>
                    </a:ext>
                  </a:extLst>
                </a:gridCol>
                <a:gridCol w="938634">
                  <a:extLst>
                    <a:ext uri="{9D8B030D-6E8A-4147-A177-3AD203B41FA5}">
                      <a16:colId xmlns:a16="http://schemas.microsoft.com/office/drawing/2014/main" val="3900680257"/>
                    </a:ext>
                  </a:extLst>
                </a:gridCol>
                <a:gridCol w="867734">
                  <a:extLst>
                    <a:ext uri="{9D8B030D-6E8A-4147-A177-3AD203B41FA5}">
                      <a16:colId xmlns:a16="http://schemas.microsoft.com/office/drawing/2014/main" val="3142351186"/>
                    </a:ext>
                  </a:extLst>
                </a:gridCol>
                <a:gridCol w="1178848">
                  <a:extLst>
                    <a:ext uri="{9D8B030D-6E8A-4147-A177-3AD203B41FA5}">
                      <a16:colId xmlns:a16="http://schemas.microsoft.com/office/drawing/2014/main" val="30556386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 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Aragón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Huesca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Teruel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Zaragoza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71180328"/>
                  </a:ext>
                </a:extLst>
              </a:tr>
              <a:tr h="14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-1,42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0,37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-0,72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-1,71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08237681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0,85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0,49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0,44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0,98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25673598"/>
                  </a:ext>
                </a:extLst>
              </a:tr>
              <a:tr h="476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2,27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1,75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1,31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2,38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93847240"/>
                  </a:ext>
                </a:extLst>
              </a:tr>
              <a:tr h="406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3,41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4,72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3,24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32205120"/>
                  </a:ext>
                </a:extLst>
              </a:tr>
              <a:tr h="406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3,42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5,34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3,00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00404338"/>
                  </a:ext>
                </a:extLst>
              </a:tr>
              <a:tr h="38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3,79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3,51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2,17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4,00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54363202"/>
                  </a:ext>
                </a:extLst>
              </a:tr>
              <a:tr h="38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4,31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6,31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2,51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4,19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7090557"/>
                  </a:ext>
                </a:extLst>
              </a:tr>
              <a:tr h="38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3,60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5,57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1,59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3,48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568889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9419" y="1204098"/>
            <a:ext cx="29523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Cuadro 29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Tasa de rentabilidad media* 2013-2020 (%)</a:t>
            </a:r>
            <a:r>
              <a:rPr kumimoji="0" lang="es-ES" alt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59832" y="3853297"/>
            <a:ext cx="15921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ea typeface="Calibri" panose="020F0502020204030204" pitchFamily="34" charset="0"/>
                <a:cs typeface="Times New Roman" panose="02020603050405020304" pitchFamily="18" charset="0"/>
              </a:rPr>
              <a:t>(*) Ponderada por el activo</a:t>
            </a:r>
            <a:endParaRPr lang="es-ES" altLang="es-ES" sz="1000" dirty="0"/>
          </a:p>
        </p:txBody>
      </p:sp>
    </p:spTree>
    <p:extLst>
      <p:ext uri="{BB962C8B-B14F-4D97-AF65-F5344CB8AC3E}">
        <p14:creationId xmlns:p14="http://schemas.microsoft.com/office/powerpoint/2010/main" val="16045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11</a:t>
            </a:fld>
            <a:endParaRPr lang="es-ES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39512"/>
              </p:ext>
            </p:extLst>
          </p:nvPr>
        </p:nvGraphicFramePr>
        <p:xfrm>
          <a:off x="2174557" y="2605881"/>
          <a:ext cx="5061739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34">
                  <a:extLst>
                    <a:ext uri="{9D8B030D-6E8A-4147-A177-3AD203B41FA5}">
                      <a16:colId xmlns:a16="http://schemas.microsoft.com/office/drawing/2014/main" val="1746876126"/>
                    </a:ext>
                  </a:extLst>
                </a:gridCol>
                <a:gridCol w="494951">
                  <a:extLst>
                    <a:ext uri="{9D8B030D-6E8A-4147-A177-3AD203B41FA5}">
                      <a16:colId xmlns:a16="http://schemas.microsoft.com/office/drawing/2014/main" val="1069399579"/>
                    </a:ext>
                  </a:extLst>
                </a:gridCol>
                <a:gridCol w="627988">
                  <a:extLst>
                    <a:ext uri="{9D8B030D-6E8A-4147-A177-3AD203B41FA5}">
                      <a16:colId xmlns:a16="http://schemas.microsoft.com/office/drawing/2014/main" val="412179829"/>
                    </a:ext>
                  </a:extLst>
                </a:gridCol>
                <a:gridCol w="627988">
                  <a:extLst>
                    <a:ext uri="{9D8B030D-6E8A-4147-A177-3AD203B41FA5}">
                      <a16:colId xmlns:a16="http://schemas.microsoft.com/office/drawing/2014/main" val="2179595985"/>
                    </a:ext>
                  </a:extLst>
                </a:gridCol>
                <a:gridCol w="599616">
                  <a:extLst>
                    <a:ext uri="{9D8B030D-6E8A-4147-A177-3AD203B41FA5}">
                      <a16:colId xmlns:a16="http://schemas.microsoft.com/office/drawing/2014/main" val="2480635641"/>
                    </a:ext>
                  </a:extLst>
                </a:gridCol>
                <a:gridCol w="494951">
                  <a:extLst>
                    <a:ext uri="{9D8B030D-6E8A-4147-A177-3AD203B41FA5}">
                      <a16:colId xmlns:a16="http://schemas.microsoft.com/office/drawing/2014/main" val="2125223606"/>
                    </a:ext>
                  </a:extLst>
                </a:gridCol>
                <a:gridCol w="481079">
                  <a:extLst>
                    <a:ext uri="{9D8B030D-6E8A-4147-A177-3AD203B41FA5}">
                      <a16:colId xmlns:a16="http://schemas.microsoft.com/office/drawing/2014/main" val="13309329"/>
                    </a:ext>
                  </a:extLst>
                </a:gridCol>
                <a:gridCol w="599616">
                  <a:extLst>
                    <a:ext uri="{9D8B030D-6E8A-4147-A177-3AD203B41FA5}">
                      <a16:colId xmlns:a16="http://schemas.microsoft.com/office/drawing/2014/main" val="2993378107"/>
                    </a:ext>
                  </a:extLst>
                </a:gridCol>
                <a:gridCol w="599616">
                  <a:extLst>
                    <a:ext uri="{9D8B030D-6E8A-4147-A177-3AD203B41FA5}">
                      <a16:colId xmlns:a16="http://schemas.microsoft.com/office/drawing/2014/main" val="2686613739"/>
                    </a:ext>
                  </a:extLst>
                </a:gridCol>
              </a:tblGrid>
              <a:tr h="6794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Miles de euros corrientes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Miles de euros año 2000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297879"/>
                  </a:ext>
                </a:extLst>
              </a:tr>
              <a:tr h="6794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Aragón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Huesca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Teruel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Zaragoza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Aragón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Huesca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Teruel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Zaragoza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3418037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29,70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36,23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35,62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26,22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20,92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25,51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25,08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18,46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49490574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45,80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39,98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41,32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47,19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32,38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28,26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29,21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33,36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6386287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47,47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41,44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37,98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49,29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26,50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28,91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34,39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39997261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48,19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47,26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45,69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48,58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33,41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32,77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31,68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33,68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3414340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51,91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50,62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48,41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52,44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34,70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33,85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32,37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35,06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47341426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48,65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43,10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44,82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50,12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31,84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28,21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29,33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32,80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33252763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57,93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56,74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51,83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57,93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37,43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36,65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33,49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37,88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23997995"/>
                  </a:ext>
                </a:extLst>
              </a:tr>
              <a:tr h="64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2020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54,41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57,08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49,80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54,29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34,48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36,17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31,56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34,40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2013329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34457" y="2181341"/>
            <a:ext cx="18456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Cuadro 30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Productividad* 2013-2020</a:t>
            </a:r>
            <a:endParaRPr kumimoji="0" lang="es-ES" altLang="es-E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74557" y="4858617"/>
            <a:ext cx="2162772" cy="299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s-ES" sz="1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(*) Ponderada por el nº de empleados</a:t>
            </a:r>
            <a:endParaRPr lang="es-ES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12</a:t>
            </a:fld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324203"/>
              </p:ext>
            </p:extLst>
          </p:nvPr>
        </p:nvGraphicFramePr>
        <p:xfrm>
          <a:off x="1115618" y="1292956"/>
          <a:ext cx="7056783" cy="5063396"/>
        </p:xfrm>
        <a:graphic>
          <a:graphicData uri="http://schemas.openxmlformats.org/drawingml/2006/table">
            <a:tbl>
              <a:tblPr firstRow="1" firstCol="1" bandRow="1"/>
              <a:tblGrid>
                <a:gridCol w="261924">
                  <a:extLst>
                    <a:ext uri="{9D8B030D-6E8A-4147-A177-3AD203B41FA5}">
                      <a16:colId xmlns:a16="http://schemas.microsoft.com/office/drawing/2014/main" val="1777469834"/>
                    </a:ext>
                  </a:extLst>
                </a:gridCol>
                <a:gridCol w="4220422">
                  <a:extLst>
                    <a:ext uri="{9D8B030D-6E8A-4147-A177-3AD203B41FA5}">
                      <a16:colId xmlns:a16="http://schemas.microsoft.com/office/drawing/2014/main" val="2408256023"/>
                    </a:ext>
                  </a:extLst>
                </a:gridCol>
                <a:gridCol w="629996">
                  <a:extLst>
                    <a:ext uri="{9D8B030D-6E8A-4147-A177-3AD203B41FA5}">
                      <a16:colId xmlns:a16="http://schemas.microsoft.com/office/drawing/2014/main" val="3997664634"/>
                    </a:ext>
                  </a:extLst>
                </a:gridCol>
                <a:gridCol w="611386">
                  <a:extLst>
                    <a:ext uri="{9D8B030D-6E8A-4147-A177-3AD203B41FA5}">
                      <a16:colId xmlns:a16="http://schemas.microsoft.com/office/drawing/2014/main" val="3036988053"/>
                    </a:ext>
                  </a:extLst>
                </a:gridCol>
                <a:gridCol w="565204">
                  <a:extLst>
                    <a:ext uri="{9D8B030D-6E8A-4147-A177-3AD203B41FA5}">
                      <a16:colId xmlns:a16="http://schemas.microsoft.com/office/drawing/2014/main" val="3455302600"/>
                    </a:ext>
                  </a:extLst>
                </a:gridCol>
                <a:gridCol w="767851">
                  <a:extLst>
                    <a:ext uri="{9D8B030D-6E8A-4147-A177-3AD203B41FA5}">
                      <a16:colId xmlns:a16="http://schemas.microsoft.com/office/drawing/2014/main" val="2405274664"/>
                    </a:ext>
                  </a:extLst>
                </a:gridCol>
              </a:tblGrid>
              <a:tr h="2125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SECTOR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Aragón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Huesca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Teruel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Zaragoza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663238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Agricultura, silvicultura y pesca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812593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Industrias extractivas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66386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 de la alimentación, bebidas y tabaco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510698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 textil, confección ,cuero y calzado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7,43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-21,87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76380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Industria de la madera , corcho, papel y artes gráficas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253957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Coquerías, refino de petróleo, industria química y farmacéutica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18,61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11,87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22,11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508302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Fabricación de caucho, plástico y otros productos de minerales no metálicos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-0,54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8,10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109625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Metalurgia y fabricación de productos metálicos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9167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6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Fabricación de productos informáticos, electrónicos y ópticos, material eléctrico, maquinaria y equipo 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2,89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64927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Fabricación de material de transporte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13,94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983370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Fabricación de muebles, otras industrias, reparación de material y equipo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15,02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540901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Suministro de energía eléctrica, gas, saneamiento y residuos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203023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Construcción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261820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Comercio 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446629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Transporte y almacenamiento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955796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16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Hostelería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45532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Información y comunicaciones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-1,93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514602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financieras y de seguros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1,78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906786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inmobiliarias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627913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profesionales y administrativas y servicios auxiliares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4,45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529160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11,81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272466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sanitarias y de servicios sociales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4F81B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041552"/>
                  </a:ext>
                </a:extLst>
              </a:tr>
              <a:tr h="2016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23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Actividades artísticas, de entretenimiento, de reparación y otros servicios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-4,62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909716"/>
                  </a:ext>
                </a:extLst>
              </a:tr>
              <a:tr h="2125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economía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3,60 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5,57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1,59</a:t>
                      </a:r>
                      <a:endParaRPr lang="es-E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3,48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813" marR="4381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96826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627784" y="82022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900" b="1" dirty="0">
                <a:ea typeface="Calibri" panose="020F0502020204030204" pitchFamily="34" charset="0"/>
                <a:cs typeface="Times New Roman" panose="02020603050405020304" pitchFamily="18" charset="0"/>
              </a:rPr>
              <a:t>Cuadro 31</a:t>
            </a:r>
            <a:endParaRPr lang="es-ES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900" b="1" dirty="0">
                <a:ea typeface="Calibri" panose="020F0502020204030204" pitchFamily="34" charset="0"/>
                <a:cs typeface="Times New Roman" panose="02020603050405020304" pitchFamily="18" charset="0"/>
              </a:rPr>
              <a:t>Rentabilidad por sectores. Año 2020</a:t>
            </a:r>
            <a:endParaRPr lang="es-ES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3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7297"/>
            <a:ext cx="91805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ES" sz="2400" b="1" u="sng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Valoración año </a:t>
            </a:r>
            <a:r>
              <a:rPr lang="es-ES" sz="2400" b="1" u="sng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2022 </a:t>
            </a:r>
            <a:r>
              <a:rPr lang="es-ES" sz="2400" b="1" u="sng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desde </a:t>
            </a:r>
            <a:r>
              <a:rPr lang="es-ES" sz="2400" b="1" u="sng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octubre </a:t>
            </a:r>
            <a:r>
              <a:rPr lang="es-ES" sz="2400" b="1" u="sng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de </a:t>
            </a:r>
            <a:r>
              <a:rPr lang="es-ES" sz="2400" b="1" u="sng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2023</a:t>
            </a:r>
            <a:endParaRPr lang="es-ES" sz="2400" b="1" u="sng" dirty="0">
              <a:solidFill>
                <a:srgbClr val="A40020"/>
              </a:solidFill>
              <a:latin typeface="+mj-lt"/>
              <a:ea typeface="+mj-ea"/>
              <a:cs typeface="+mj-cs"/>
            </a:endParaRPr>
          </a:p>
          <a:p>
            <a:pPr algn="just" fontAlgn="base"/>
            <a:r>
              <a:rPr lang="es-ES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es-ES" sz="2400" dirty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" sz="3600" b="1" dirty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INFORME ECONÓMICO DE ARAGÓN </a:t>
            </a:r>
            <a:r>
              <a:rPr lang="es-ES" sz="3600" b="1" dirty="0" smtClean="0">
                <a:solidFill>
                  <a:srgbClr val="A40020"/>
                </a:solidFill>
                <a:latin typeface="+mj-lt"/>
                <a:ea typeface="+mj-ea"/>
                <a:cs typeface="+mj-cs"/>
              </a:rPr>
              <a:t>2022</a:t>
            </a:r>
            <a:endParaRPr lang="es-ES" sz="3600" b="1" dirty="0">
              <a:solidFill>
                <a:srgbClr val="A4002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" sz="2400" b="1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es-E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 economía aragonesa </a:t>
            </a:r>
            <a:r>
              <a:rPr lang="es-ES" sz="2800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mostró </a:t>
            </a:r>
            <a:r>
              <a:rPr lang="es-E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un </a:t>
            </a:r>
            <a:r>
              <a:rPr lang="es-E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vigor notable ante las tres principales dificultades </a:t>
            </a:r>
            <a:r>
              <a:rPr lang="es-ES" sz="2800" b="1" dirty="0" smtClean="0">
                <a:solidFill>
                  <a:srgbClr val="1F497D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del año 2022: </a:t>
            </a:r>
            <a:r>
              <a:rPr lang="es-ES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guerra en Ucrania, tensión inflacionista y endurecimiento de la política monetaria</a:t>
            </a:r>
            <a:endParaRPr lang="es-ES" sz="2800" b="1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" sz="2400" b="1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El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PIB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creció un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4,4%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frente al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5,8%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España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manteniéndose en  los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grupos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de CCAA con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mayor renta por habitante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y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menor desempleo </a:t>
            </a:r>
          </a:p>
          <a:p>
            <a:pPr algn="just">
              <a:lnSpc>
                <a:spcPct val="150000"/>
              </a:lnSpc>
            </a:pPr>
            <a:r>
              <a:rPr lang="es-ES" sz="2000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 </a:t>
            </a:r>
            <a:r>
              <a:rPr lang="es-ES" sz="20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mayoría</a:t>
            </a:r>
            <a:r>
              <a:rPr lang="es-ES" sz="2000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s-ES" sz="20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</a:t>
            </a:r>
            <a:r>
              <a:rPr lang="es-ES" sz="2000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los </a:t>
            </a:r>
            <a:r>
              <a:rPr lang="es-ES" sz="20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indicadores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mejoraron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destacando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las exportaciones y el mercado de trabajo en el que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 </a:t>
            </a:r>
            <a:r>
              <a:rPr lang="es-ES" sz="20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tasa de paro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(9,40%)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fue </a:t>
            </a:r>
            <a:r>
              <a:rPr lang="es-ES" sz="2000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la </a:t>
            </a:r>
            <a:r>
              <a:rPr lang="es-ES" sz="2000" b="1" i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segunda mejor </a:t>
            </a:r>
            <a:r>
              <a:rPr lang="es-ES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 todas las CCAA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tras el País </a:t>
            </a:r>
            <a:r>
              <a:rPr lang="es-ES" sz="2000" i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Vasco (8,60%) por segundo año consecutivo</a:t>
            </a:r>
            <a:endParaRPr lang="es-ES" sz="2000" i="1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" sz="2400" b="1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45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3</a:t>
            </a:fld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0" y="-2257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2"/>
                </a:solidFill>
              </a:rPr>
              <a:t>El </a:t>
            </a:r>
            <a:r>
              <a:rPr lang="es-ES" b="1" dirty="0">
                <a:solidFill>
                  <a:schemeClr val="tx2"/>
                </a:solidFill>
              </a:rPr>
              <a:t>IPC</a:t>
            </a:r>
            <a:r>
              <a:rPr lang="es-ES" dirty="0">
                <a:solidFill>
                  <a:schemeClr val="tx2"/>
                </a:solidFill>
              </a:rPr>
              <a:t> acabó </a:t>
            </a:r>
            <a:r>
              <a:rPr lang="es-ES" dirty="0" smtClean="0">
                <a:solidFill>
                  <a:schemeClr val="tx2"/>
                </a:solidFill>
              </a:rPr>
              <a:t>con </a:t>
            </a:r>
            <a:r>
              <a:rPr lang="es-ES" dirty="0">
                <a:solidFill>
                  <a:schemeClr val="tx2"/>
                </a:solidFill>
              </a:rPr>
              <a:t>una </a:t>
            </a:r>
            <a:r>
              <a:rPr lang="es-ES" b="1" dirty="0">
                <a:solidFill>
                  <a:schemeClr val="tx2"/>
                </a:solidFill>
              </a:rPr>
              <a:t>media anual</a:t>
            </a:r>
            <a:r>
              <a:rPr lang="es-ES" dirty="0">
                <a:solidFill>
                  <a:schemeClr val="tx2"/>
                </a:solidFill>
              </a:rPr>
              <a:t> del </a:t>
            </a:r>
            <a:r>
              <a:rPr lang="es-ES" b="1" dirty="0" smtClean="0">
                <a:solidFill>
                  <a:schemeClr val="tx2"/>
                </a:solidFill>
              </a:rPr>
              <a:t>9% </a:t>
            </a:r>
            <a:r>
              <a:rPr lang="es-ES" dirty="0">
                <a:solidFill>
                  <a:schemeClr val="tx2"/>
                </a:solidFill>
              </a:rPr>
              <a:t>en </a:t>
            </a:r>
            <a:r>
              <a:rPr lang="es-ES" b="1" dirty="0">
                <a:solidFill>
                  <a:schemeClr val="tx2"/>
                </a:solidFill>
              </a:rPr>
              <a:t>Aragón</a:t>
            </a:r>
            <a:r>
              <a:rPr lang="es-ES" dirty="0">
                <a:solidFill>
                  <a:schemeClr val="tx2"/>
                </a:solidFill>
              </a:rPr>
              <a:t> y el </a:t>
            </a:r>
            <a:r>
              <a:rPr lang="es-ES" b="1" dirty="0" smtClean="0">
                <a:solidFill>
                  <a:schemeClr val="tx2"/>
                </a:solidFill>
              </a:rPr>
              <a:t>8,4% </a:t>
            </a:r>
            <a:r>
              <a:rPr lang="es-ES" dirty="0">
                <a:solidFill>
                  <a:schemeClr val="tx2"/>
                </a:solidFill>
              </a:rPr>
              <a:t>en </a:t>
            </a:r>
            <a:r>
              <a:rPr lang="es-ES" b="1" dirty="0" smtClean="0">
                <a:solidFill>
                  <a:schemeClr val="tx2"/>
                </a:solidFill>
              </a:rPr>
              <a:t>España</a:t>
            </a:r>
            <a:r>
              <a:rPr lang="es-ES" dirty="0" smtClean="0">
                <a:solidFill>
                  <a:schemeClr val="tx2"/>
                </a:solidFill>
              </a:rPr>
              <a:t>. </a:t>
            </a:r>
            <a:r>
              <a:rPr lang="es-ES" dirty="0">
                <a:solidFill>
                  <a:schemeClr val="tx2"/>
                </a:solidFill>
              </a:rPr>
              <a:t>En </a:t>
            </a:r>
            <a:r>
              <a:rPr lang="es-ES" b="1" dirty="0">
                <a:solidFill>
                  <a:schemeClr val="tx2"/>
                </a:solidFill>
              </a:rPr>
              <a:t>diciembre</a:t>
            </a:r>
            <a:r>
              <a:rPr lang="es-ES" dirty="0">
                <a:solidFill>
                  <a:schemeClr val="tx2"/>
                </a:solidFill>
              </a:rPr>
              <a:t> de </a:t>
            </a:r>
            <a:r>
              <a:rPr lang="es-ES" dirty="0" smtClean="0">
                <a:solidFill>
                  <a:schemeClr val="tx2"/>
                </a:solidFill>
              </a:rPr>
              <a:t>2022 </a:t>
            </a:r>
            <a:r>
              <a:rPr lang="es-ES" dirty="0">
                <a:solidFill>
                  <a:schemeClr val="tx2"/>
                </a:solidFill>
              </a:rPr>
              <a:t>fue del </a:t>
            </a:r>
            <a:r>
              <a:rPr lang="es-ES" b="1" dirty="0" smtClean="0">
                <a:solidFill>
                  <a:schemeClr val="tx2"/>
                </a:solidFill>
              </a:rPr>
              <a:t>6,6% (6,1 en España)</a:t>
            </a:r>
            <a:r>
              <a:rPr lang="es-ES" dirty="0" smtClean="0">
                <a:solidFill>
                  <a:schemeClr val="tx2"/>
                </a:solidFill>
              </a:rPr>
              <a:t>, habiend</a:t>
            </a:r>
            <a:r>
              <a:rPr lang="es-ES" dirty="0" smtClean="0">
                <a:solidFill>
                  <a:schemeClr val="tx2"/>
                </a:solidFill>
              </a:rPr>
              <a:t>o llegado al 11,4 (10,8 en España) en julio</a:t>
            </a:r>
            <a:r>
              <a:rPr lang="es-ES" dirty="0" smtClean="0">
                <a:solidFill>
                  <a:schemeClr val="tx2"/>
                </a:solidFill>
              </a:rPr>
              <a:t>. A parti3 de entonces disminuyó.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1120172"/>
            <a:ext cx="912968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>
                <a:solidFill>
                  <a:schemeClr val="tx2"/>
                </a:solidFill>
              </a:rPr>
              <a:t>Sector </a:t>
            </a:r>
            <a:r>
              <a:rPr lang="es-ES" sz="2000" b="1" i="1" dirty="0" smtClean="0">
                <a:solidFill>
                  <a:schemeClr val="tx2"/>
                </a:solidFill>
              </a:rPr>
              <a:t>exterior</a:t>
            </a:r>
          </a:p>
          <a:p>
            <a:pPr algn="ctr"/>
            <a:endParaRPr lang="es-ES" sz="2000" b="1" i="1" dirty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Proporcionó </a:t>
            </a:r>
            <a:r>
              <a:rPr lang="es-ES" dirty="0">
                <a:solidFill>
                  <a:schemeClr val="tx2"/>
                </a:solidFill>
              </a:rPr>
              <a:t>un </a:t>
            </a:r>
            <a:r>
              <a:rPr lang="es-ES" b="1" dirty="0">
                <a:solidFill>
                  <a:schemeClr val="tx2"/>
                </a:solidFill>
              </a:rPr>
              <a:t>superávit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smtClean="0">
                <a:solidFill>
                  <a:schemeClr val="tx2"/>
                </a:solidFill>
              </a:rPr>
              <a:t>de </a:t>
            </a:r>
            <a:r>
              <a:rPr lang="es-ES" b="1" dirty="0" smtClean="0">
                <a:solidFill>
                  <a:schemeClr val="tx2"/>
                </a:solidFill>
              </a:rPr>
              <a:t>2.198 millones </a:t>
            </a:r>
            <a:r>
              <a:rPr lang="es-ES" b="1" dirty="0">
                <a:solidFill>
                  <a:schemeClr val="tx2"/>
                </a:solidFill>
              </a:rPr>
              <a:t>de </a:t>
            </a:r>
            <a:r>
              <a:rPr lang="es-ES" b="1" dirty="0" smtClean="0">
                <a:solidFill>
                  <a:schemeClr val="tx2"/>
                </a:solidFill>
              </a:rPr>
              <a:t>euros </a:t>
            </a:r>
            <a:r>
              <a:rPr lang="es-ES" dirty="0" smtClean="0">
                <a:solidFill>
                  <a:schemeClr val="tx2"/>
                </a:solidFill>
              </a:rPr>
              <a:t>(casi </a:t>
            </a:r>
            <a:r>
              <a:rPr lang="es-ES" b="1" dirty="0" smtClean="0">
                <a:solidFill>
                  <a:schemeClr val="tx2"/>
                </a:solidFill>
              </a:rPr>
              <a:t>3.000 </a:t>
            </a:r>
            <a:r>
              <a:rPr lang="es-ES" dirty="0" smtClean="0">
                <a:solidFill>
                  <a:schemeClr val="tx2"/>
                </a:solidFill>
              </a:rPr>
              <a:t>en 2020), con </a:t>
            </a:r>
            <a:r>
              <a:rPr lang="es-ES" b="1" dirty="0" smtClean="0">
                <a:solidFill>
                  <a:schemeClr val="tx2"/>
                </a:solidFill>
              </a:rPr>
              <a:t>record de exportaciones</a:t>
            </a:r>
            <a:r>
              <a:rPr lang="es-ES" dirty="0" smtClean="0">
                <a:solidFill>
                  <a:schemeClr val="tx2"/>
                </a:solidFill>
              </a:rPr>
              <a:t> en </a:t>
            </a:r>
            <a:r>
              <a:rPr lang="es-ES" b="1" dirty="0" smtClean="0">
                <a:solidFill>
                  <a:schemeClr val="tx2"/>
                </a:solidFill>
              </a:rPr>
              <a:t>14.425 millones de euros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2"/>
                </a:solidFill>
              </a:rPr>
              <a:t>Exportaciones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b="1" dirty="0" smtClean="0">
                <a:solidFill>
                  <a:schemeClr val="tx2"/>
                </a:solidFill>
              </a:rPr>
              <a:t>crecieron </a:t>
            </a:r>
            <a:r>
              <a:rPr lang="es-ES" dirty="0" smtClean="0">
                <a:solidFill>
                  <a:schemeClr val="tx2"/>
                </a:solidFill>
              </a:rPr>
              <a:t>un</a:t>
            </a:r>
            <a:r>
              <a:rPr lang="es-ES" b="1" dirty="0" smtClean="0">
                <a:solidFill>
                  <a:schemeClr val="tx2"/>
                </a:solidFill>
              </a:rPr>
              <a:t> </a:t>
            </a:r>
            <a:r>
              <a:rPr lang="es-ES" b="1" dirty="0" smtClean="0">
                <a:solidFill>
                  <a:schemeClr val="tx2"/>
                </a:solidFill>
              </a:rPr>
              <a:t>13,20% </a:t>
            </a:r>
            <a:r>
              <a:rPr lang="es-ES" dirty="0" smtClean="0">
                <a:solidFill>
                  <a:schemeClr val="tx2"/>
                </a:solidFill>
              </a:rPr>
              <a:t>en </a:t>
            </a:r>
            <a:r>
              <a:rPr lang="es-ES" dirty="0">
                <a:solidFill>
                  <a:schemeClr val="tx2"/>
                </a:solidFill>
              </a:rPr>
              <a:t>términos </a:t>
            </a:r>
            <a:r>
              <a:rPr lang="es-ES" dirty="0" smtClean="0">
                <a:solidFill>
                  <a:schemeClr val="tx2"/>
                </a:solidFill>
              </a:rPr>
              <a:t>nominales y las </a:t>
            </a:r>
            <a:r>
              <a:rPr lang="es-ES" b="1" dirty="0" smtClean="0">
                <a:solidFill>
                  <a:schemeClr val="tx2"/>
                </a:solidFill>
              </a:rPr>
              <a:t>importaciones </a:t>
            </a:r>
            <a:r>
              <a:rPr lang="es-ES" dirty="0" smtClean="0">
                <a:solidFill>
                  <a:schemeClr val="tx2"/>
                </a:solidFill>
              </a:rPr>
              <a:t>un </a:t>
            </a:r>
            <a:r>
              <a:rPr lang="es-ES" b="1" dirty="0" smtClean="0">
                <a:solidFill>
                  <a:schemeClr val="tx2"/>
                </a:solidFill>
              </a:rPr>
              <a:t>19,98%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endParaRPr lang="es-ES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En </a:t>
            </a:r>
            <a:r>
              <a:rPr lang="es-ES" b="1" dirty="0" smtClean="0">
                <a:solidFill>
                  <a:schemeClr val="tx2"/>
                </a:solidFill>
              </a:rPr>
              <a:t>términos reales </a:t>
            </a:r>
            <a:r>
              <a:rPr lang="es-ES" dirty="0" smtClean="0">
                <a:solidFill>
                  <a:schemeClr val="tx2"/>
                </a:solidFill>
              </a:rPr>
              <a:t>el </a:t>
            </a:r>
            <a:r>
              <a:rPr lang="es-ES" b="1" dirty="0" smtClean="0">
                <a:solidFill>
                  <a:schemeClr val="tx2"/>
                </a:solidFill>
              </a:rPr>
              <a:t>saldo exterior contribuyó positivamente al crecimiento </a:t>
            </a:r>
            <a:r>
              <a:rPr lang="es-ES" dirty="0" smtClean="0">
                <a:solidFill>
                  <a:schemeClr val="tx2"/>
                </a:solidFill>
              </a:rPr>
              <a:t>(exportaciones </a:t>
            </a:r>
            <a:r>
              <a:rPr lang="es-ES" dirty="0" smtClean="0">
                <a:solidFill>
                  <a:schemeClr val="tx2"/>
                </a:solidFill>
              </a:rPr>
              <a:t>10,6% </a:t>
            </a:r>
            <a:r>
              <a:rPr lang="es-ES" dirty="0" smtClean="0">
                <a:solidFill>
                  <a:schemeClr val="tx2"/>
                </a:solidFill>
              </a:rPr>
              <a:t>e importaciones </a:t>
            </a:r>
            <a:r>
              <a:rPr lang="es-ES" dirty="0" smtClean="0">
                <a:solidFill>
                  <a:schemeClr val="tx2"/>
                </a:solidFill>
              </a:rPr>
              <a:t>-2,9%)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987824" y="3861048"/>
            <a:ext cx="2917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Gráfico 2.- </a:t>
            </a:r>
            <a:r>
              <a:rPr lang="es-ES" b="1" dirty="0" smtClean="0">
                <a:solidFill>
                  <a:schemeClr val="tx2"/>
                </a:solidFill>
              </a:rPr>
              <a:t>Tasa</a:t>
            </a:r>
            <a:r>
              <a:rPr lang="pt-BR" b="1" dirty="0" smtClean="0">
                <a:solidFill>
                  <a:schemeClr val="tx2"/>
                </a:solidFill>
              </a:rPr>
              <a:t> </a:t>
            </a:r>
            <a:r>
              <a:rPr lang="pt-BR" b="1" dirty="0">
                <a:solidFill>
                  <a:schemeClr val="tx2"/>
                </a:solidFill>
              </a:rPr>
              <a:t>de cobertura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230380"/>
            <a:ext cx="6768752" cy="249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5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4</a:t>
            </a:fld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1" dirty="0" smtClean="0">
                <a:solidFill>
                  <a:schemeClr val="tx2"/>
                </a:solidFill>
              </a:rPr>
              <a:t>Rentabilidad </a:t>
            </a:r>
            <a:r>
              <a:rPr lang="es-ES" b="1" i="1" dirty="0">
                <a:solidFill>
                  <a:schemeClr val="tx2"/>
                </a:solidFill>
              </a:rPr>
              <a:t>y </a:t>
            </a:r>
            <a:r>
              <a:rPr lang="es-ES" b="1" i="1" dirty="0" smtClean="0">
                <a:solidFill>
                  <a:schemeClr val="tx2"/>
                </a:solidFill>
              </a:rPr>
              <a:t>productividad </a:t>
            </a:r>
            <a:r>
              <a:rPr lang="es-ES" b="1" i="1" dirty="0">
                <a:solidFill>
                  <a:schemeClr val="tx2"/>
                </a:solidFill>
              </a:rPr>
              <a:t>de las compañías aragonesas </a:t>
            </a:r>
            <a:r>
              <a:rPr lang="es-ES" b="1" i="1" dirty="0" smtClean="0">
                <a:solidFill>
                  <a:schemeClr val="tx2"/>
                </a:solidFill>
              </a:rPr>
              <a:t>(</a:t>
            </a:r>
            <a:r>
              <a:rPr lang="es-ES" b="1" i="1" dirty="0" smtClean="0">
                <a:solidFill>
                  <a:schemeClr val="tx2"/>
                </a:solidFill>
              </a:rPr>
              <a:t>2021)</a:t>
            </a:r>
            <a:endParaRPr lang="es-ES" b="1" i="1" dirty="0" smtClean="0">
              <a:solidFill>
                <a:schemeClr val="tx2"/>
              </a:solidFill>
            </a:endParaRPr>
          </a:p>
          <a:p>
            <a:pPr algn="ctr"/>
            <a:endParaRPr lang="es-ES" b="1" i="1" dirty="0" smtClean="0">
              <a:solidFill>
                <a:schemeClr val="tx2"/>
              </a:solidFill>
            </a:endParaRPr>
          </a:p>
          <a:p>
            <a:pPr algn="just"/>
            <a:r>
              <a:rPr lang="es-ES" b="1" i="1" dirty="0">
                <a:solidFill>
                  <a:schemeClr val="tx2"/>
                </a:solidFill>
              </a:rPr>
              <a:t>Rentabilidad </a:t>
            </a:r>
            <a:endParaRPr lang="es-ES" b="1" i="1" dirty="0" smtClean="0">
              <a:solidFill>
                <a:schemeClr val="tx2"/>
              </a:solidFill>
            </a:endParaRPr>
          </a:p>
          <a:p>
            <a:pPr algn="just"/>
            <a:endParaRPr lang="es-ES" b="1" i="1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La </a:t>
            </a:r>
            <a:r>
              <a:rPr lang="es-ES" b="1" dirty="0">
                <a:solidFill>
                  <a:schemeClr val="tx2"/>
                </a:solidFill>
              </a:rPr>
              <a:t>rentabilidad promedio </a:t>
            </a:r>
            <a:r>
              <a:rPr lang="es-ES" dirty="0" smtClean="0">
                <a:solidFill>
                  <a:schemeClr val="tx2"/>
                </a:solidFill>
              </a:rPr>
              <a:t>en </a:t>
            </a:r>
            <a:r>
              <a:rPr lang="es-ES" dirty="0">
                <a:solidFill>
                  <a:schemeClr val="tx2"/>
                </a:solidFill>
              </a:rPr>
              <a:t>Aragón </a:t>
            </a:r>
            <a:r>
              <a:rPr lang="es-ES" dirty="0" smtClean="0">
                <a:solidFill>
                  <a:schemeClr val="tx2"/>
                </a:solidFill>
              </a:rPr>
              <a:t>fue </a:t>
            </a:r>
            <a:r>
              <a:rPr lang="es-ES" dirty="0" smtClean="0">
                <a:solidFill>
                  <a:schemeClr val="tx2"/>
                </a:solidFill>
              </a:rPr>
              <a:t>superior </a:t>
            </a:r>
            <a:r>
              <a:rPr lang="es-ES" dirty="0" smtClean="0">
                <a:solidFill>
                  <a:schemeClr val="tx2"/>
                </a:solidFill>
              </a:rPr>
              <a:t>en </a:t>
            </a:r>
            <a:r>
              <a:rPr lang="es-ES" dirty="0" smtClean="0">
                <a:solidFill>
                  <a:schemeClr val="tx2"/>
                </a:solidFill>
              </a:rPr>
              <a:t>1,16 </a:t>
            </a:r>
            <a:r>
              <a:rPr lang="es-ES" dirty="0" smtClean="0">
                <a:solidFill>
                  <a:schemeClr val="tx2"/>
                </a:solidFill>
              </a:rPr>
              <a:t>puntos porcentuales que la de </a:t>
            </a:r>
            <a:r>
              <a:rPr lang="es-ES" dirty="0" smtClean="0">
                <a:solidFill>
                  <a:schemeClr val="tx2"/>
                </a:solidFill>
              </a:rPr>
              <a:t>2020 </a:t>
            </a:r>
            <a:r>
              <a:rPr lang="es-ES" dirty="0" smtClean="0">
                <a:solidFill>
                  <a:schemeClr val="tx2"/>
                </a:solidFill>
              </a:rPr>
              <a:t>(</a:t>
            </a:r>
            <a:r>
              <a:rPr lang="es-ES" b="1" dirty="0" smtClean="0">
                <a:solidFill>
                  <a:schemeClr val="tx2"/>
                </a:solidFill>
              </a:rPr>
              <a:t>3,60%</a:t>
            </a:r>
            <a:r>
              <a:rPr lang="es-ES" dirty="0" smtClean="0">
                <a:solidFill>
                  <a:schemeClr val="tx2"/>
                </a:solidFill>
              </a:rPr>
              <a:t> frente a </a:t>
            </a:r>
            <a:r>
              <a:rPr lang="es-ES" b="1" dirty="0" smtClean="0">
                <a:solidFill>
                  <a:schemeClr val="tx2"/>
                </a:solidFill>
              </a:rPr>
              <a:t>4,76%</a:t>
            </a:r>
            <a:r>
              <a:rPr lang="es-ES" dirty="0" smtClean="0">
                <a:solidFill>
                  <a:schemeClr val="tx2"/>
                </a:solidFill>
              </a:rPr>
              <a:t>), aumento que mejora la de 2019, el año previo a la pandemia.</a:t>
            </a:r>
            <a:endParaRPr lang="es-ES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2"/>
                </a:solidFill>
              </a:rPr>
              <a:t>Aumenta sólo en la provincia de </a:t>
            </a:r>
            <a:r>
              <a:rPr lang="es-ES" b="1" dirty="0" smtClean="0">
                <a:solidFill>
                  <a:schemeClr val="tx2"/>
                </a:solidFill>
              </a:rPr>
              <a:t>Zaragoza</a:t>
            </a:r>
            <a:endParaRPr lang="es-ES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Por </a:t>
            </a:r>
            <a:r>
              <a:rPr lang="es-ES" dirty="0" smtClean="0">
                <a:solidFill>
                  <a:schemeClr val="tx2"/>
                </a:solidFill>
              </a:rPr>
              <a:t>cuarta </a:t>
            </a:r>
            <a:r>
              <a:rPr lang="es-ES" dirty="0" smtClean="0">
                <a:solidFill>
                  <a:schemeClr val="tx2"/>
                </a:solidFill>
              </a:rPr>
              <a:t>vez </a:t>
            </a:r>
            <a:r>
              <a:rPr lang="es-ES" dirty="0" smtClean="0">
                <a:solidFill>
                  <a:schemeClr val="tx2"/>
                </a:solidFill>
              </a:rPr>
              <a:t>consecutiva desde </a:t>
            </a:r>
            <a:r>
              <a:rPr lang="es-ES" dirty="0">
                <a:solidFill>
                  <a:schemeClr val="tx2"/>
                </a:solidFill>
              </a:rPr>
              <a:t>2008 </a:t>
            </a:r>
            <a:r>
              <a:rPr lang="es-ES" b="1" dirty="0">
                <a:solidFill>
                  <a:schemeClr val="tx2"/>
                </a:solidFill>
              </a:rPr>
              <a:t>no existen sectores </a:t>
            </a:r>
            <a:r>
              <a:rPr lang="es-ES" b="1" dirty="0" smtClean="0">
                <a:solidFill>
                  <a:schemeClr val="tx2"/>
                </a:solidFill>
              </a:rPr>
              <a:t>económicos con </a:t>
            </a:r>
            <a:r>
              <a:rPr lang="es-ES" b="1" dirty="0">
                <a:solidFill>
                  <a:schemeClr val="tx2"/>
                </a:solidFill>
              </a:rPr>
              <a:t>rentabilidad negativa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smtClean="0">
                <a:solidFill>
                  <a:schemeClr val="tx2"/>
                </a:solidFill>
              </a:rPr>
              <a:t>promedio en Aragón, si bien sí que los hay en una provincia</a:t>
            </a:r>
          </a:p>
          <a:p>
            <a:pPr algn="just"/>
            <a:endParaRPr lang="es-ES" b="1" i="1" dirty="0" smtClean="0">
              <a:solidFill>
                <a:schemeClr val="tx2"/>
              </a:solidFill>
            </a:endParaRPr>
          </a:p>
          <a:p>
            <a:pPr algn="just"/>
            <a:r>
              <a:rPr lang="es-ES" b="1" i="1" dirty="0" smtClean="0">
                <a:solidFill>
                  <a:schemeClr val="tx2"/>
                </a:solidFill>
              </a:rPr>
              <a:t>Productividad</a:t>
            </a:r>
          </a:p>
          <a:p>
            <a:pPr algn="just"/>
            <a:endParaRPr lang="es-ES" b="1" i="1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2"/>
                </a:solidFill>
              </a:rPr>
              <a:t>También </a:t>
            </a:r>
            <a:r>
              <a:rPr lang="es-ES" b="1" dirty="0" smtClean="0">
                <a:solidFill>
                  <a:schemeClr val="tx2"/>
                </a:solidFill>
              </a:rPr>
              <a:t>mejora </a:t>
            </a:r>
            <a:r>
              <a:rPr lang="es-ES" dirty="0" smtClean="0">
                <a:solidFill>
                  <a:schemeClr val="tx2"/>
                </a:solidFill>
              </a:rPr>
              <a:t>la </a:t>
            </a:r>
            <a:r>
              <a:rPr lang="es-ES" dirty="0">
                <a:solidFill>
                  <a:schemeClr val="tx2"/>
                </a:solidFill>
              </a:rPr>
              <a:t>productividad </a:t>
            </a:r>
            <a:r>
              <a:rPr lang="es-ES" dirty="0" smtClean="0">
                <a:solidFill>
                  <a:schemeClr val="tx2"/>
                </a:solidFill>
              </a:rPr>
              <a:t>media (real) </a:t>
            </a:r>
            <a:r>
              <a:rPr lang="es-ES" dirty="0">
                <a:solidFill>
                  <a:schemeClr val="tx2"/>
                </a:solidFill>
              </a:rPr>
              <a:t>de Aragón </a:t>
            </a:r>
            <a:r>
              <a:rPr lang="es-ES" dirty="0" smtClean="0">
                <a:solidFill>
                  <a:schemeClr val="tx2"/>
                </a:solidFill>
              </a:rPr>
              <a:t>en </a:t>
            </a:r>
            <a:r>
              <a:rPr lang="es-ES" dirty="0" smtClean="0">
                <a:solidFill>
                  <a:schemeClr val="tx2"/>
                </a:solidFill>
              </a:rPr>
              <a:t>2022 </a:t>
            </a:r>
            <a:r>
              <a:rPr lang="es-ES" dirty="0" smtClean="0">
                <a:solidFill>
                  <a:schemeClr val="tx2"/>
                </a:solidFill>
              </a:rPr>
              <a:t>respecto a </a:t>
            </a:r>
            <a:r>
              <a:rPr lang="es-ES" dirty="0" smtClean="0">
                <a:solidFill>
                  <a:schemeClr val="tx2"/>
                </a:solidFill>
              </a:rPr>
              <a:t>2021 </a:t>
            </a:r>
            <a:endParaRPr lang="es-ES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Comparando </a:t>
            </a:r>
            <a:r>
              <a:rPr lang="es-ES" dirty="0" smtClean="0">
                <a:solidFill>
                  <a:schemeClr val="tx2"/>
                </a:solidFill>
              </a:rPr>
              <a:t>con el </a:t>
            </a:r>
            <a:r>
              <a:rPr lang="es-ES" b="1" dirty="0">
                <a:solidFill>
                  <a:schemeClr val="tx2"/>
                </a:solidFill>
              </a:rPr>
              <a:t>periodo </a:t>
            </a:r>
            <a:r>
              <a:rPr lang="es-ES" b="1" dirty="0" smtClean="0">
                <a:solidFill>
                  <a:schemeClr val="tx2"/>
                </a:solidFill>
              </a:rPr>
              <a:t>pre COVID 2006-2019 </a:t>
            </a:r>
            <a:r>
              <a:rPr lang="es-ES" dirty="0">
                <a:solidFill>
                  <a:schemeClr val="tx2"/>
                </a:solidFill>
              </a:rPr>
              <a:t>se constata que, </a:t>
            </a:r>
            <a:r>
              <a:rPr lang="es-ES" b="1" dirty="0">
                <a:solidFill>
                  <a:schemeClr val="tx2"/>
                </a:solidFill>
              </a:rPr>
              <a:t>de los 23 sectores </a:t>
            </a:r>
            <a:r>
              <a:rPr lang="es-ES" dirty="0">
                <a:solidFill>
                  <a:schemeClr val="tx2"/>
                </a:solidFill>
              </a:rPr>
              <a:t>productivos considerados, </a:t>
            </a:r>
            <a:r>
              <a:rPr lang="es-ES" b="1" dirty="0" smtClean="0">
                <a:solidFill>
                  <a:schemeClr val="tx2"/>
                </a:solidFill>
              </a:rPr>
              <a:t>18 </a:t>
            </a:r>
            <a:r>
              <a:rPr lang="es-ES" b="1" dirty="0">
                <a:solidFill>
                  <a:schemeClr val="tx2"/>
                </a:solidFill>
              </a:rPr>
              <a:t>consiguen en </a:t>
            </a:r>
            <a:r>
              <a:rPr lang="es-ES" b="1" dirty="0" smtClean="0">
                <a:solidFill>
                  <a:schemeClr val="tx2"/>
                </a:solidFill>
              </a:rPr>
              <a:t>2020 </a:t>
            </a:r>
            <a:r>
              <a:rPr lang="es-ES" b="1" dirty="0">
                <a:solidFill>
                  <a:schemeClr val="tx2"/>
                </a:solidFill>
              </a:rPr>
              <a:t>un mayor nivel real de productividad que en </a:t>
            </a:r>
            <a:r>
              <a:rPr lang="es-ES" b="1" dirty="0" smtClean="0">
                <a:solidFill>
                  <a:schemeClr val="tx2"/>
                </a:solidFill>
              </a:rPr>
              <a:t>2006 y también el promedio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  <a:endParaRPr lang="es-ES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Hay </a:t>
            </a:r>
            <a:r>
              <a:rPr lang="es-ES" b="1" dirty="0" smtClean="0">
                <a:solidFill>
                  <a:schemeClr val="tx2"/>
                </a:solidFill>
              </a:rPr>
              <a:t>nueve</a:t>
            </a:r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>
                <a:solidFill>
                  <a:schemeClr val="tx2"/>
                </a:solidFill>
              </a:rPr>
              <a:t>que la </a:t>
            </a:r>
            <a:r>
              <a:rPr lang="es-ES" b="1" dirty="0">
                <a:solidFill>
                  <a:schemeClr val="tx2"/>
                </a:solidFill>
              </a:rPr>
              <a:t>mejoran</a:t>
            </a:r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b="1" dirty="0">
                <a:solidFill>
                  <a:schemeClr val="tx2"/>
                </a:solidFill>
              </a:rPr>
              <a:t>en más del 2% anual acumulativo </a:t>
            </a:r>
            <a:r>
              <a:rPr lang="es-ES" dirty="0">
                <a:solidFill>
                  <a:schemeClr val="tx2"/>
                </a:solidFill>
              </a:rPr>
              <a:t>en esos </a:t>
            </a:r>
            <a:r>
              <a:rPr lang="es-ES" dirty="0" smtClean="0">
                <a:solidFill>
                  <a:schemeClr val="tx2"/>
                </a:solidFill>
              </a:rPr>
              <a:t>15 </a:t>
            </a:r>
            <a:r>
              <a:rPr lang="es-ES" dirty="0">
                <a:solidFill>
                  <a:schemeClr val="tx2"/>
                </a:solidFill>
              </a:rPr>
              <a:t>años </a:t>
            </a:r>
            <a:r>
              <a:rPr lang="es-ES" dirty="0" smtClean="0">
                <a:solidFill>
                  <a:schemeClr val="tx2"/>
                </a:solidFill>
              </a:rPr>
              <a:t>(12 en el año 2019) y </a:t>
            </a:r>
            <a:r>
              <a:rPr lang="es-ES" b="1" dirty="0" smtClean="0">
                <a:solidFill>
                  <a:schemeClr val="tx2"/>
                </a:solidFill>
              </a:rPr>
              <a:t>tres </a:t>
            </a:r>
            <a:r>
              <a:rPr lang="es-ES" dirty="0">
                <a:solidFill>
                  <a:schemeClr val="tx2"/>
                </a:solidFill>
              </a:rPr>
              <a:t>de ellos, </a:t>
            </a:r>
            <a:r>
              <a:rPr lang="es-ES" dirty="0" smtClean="0">
                <a:solidFill>
                  <a:schemeClr val="tx2"/>
                </a:solidFill>
              </a:rPr>
              <a:t>donde no está incluido Fabricación </a:t>
            </a:r>
            <a:r>
              <a:rPr lang="es-ES" dirty="0">
                <a:solidFill>
                  <a:schemeClr val="tx2"/>
                </a:solidFill>
              </a:rPr>
              <a:t>de material de transporte, lo hacen a una tasa </a:t>
            </a:r>
            <a:r>
              <a:rPr lang="es-ES" dirty="0" smtClean="0">
                <a:solidFill>
                  <a:schemeClr val="tx2"/>
                </a:solidFill>
              </a:rPr>
              <a:t>superior al </a:t>
            </a:r>
            <a:r>
              <a:rPr lang="es-ES" b="1" dirty="0" smtClean="0">
                <a:solidFill>
                  <a:schemeClr val="tx2"/>
                </a:solidFill>
              </a:rPr>
              <a:t>7</a:t>
            </a:r>
            <a:r>
              <a:rPr lang="es-ES" b="1" dirty="0" smtClean="0">
                <a:solidFill>
                  <a:schemeClr val="tx2"/>
                </a:solidFill>
              </a:rPr>
              <a:t>%</a:t>
            </a:r>
            <a:r>
              <a:rPr lang="es-ES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chemeClr val="tx2"/>
                </a:solidFill>
              </a:rPr>
              <a:t>El nuevo ciclo post COVID está teniendo consecuencias en los sectores que son examinadas en el informe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6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5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16632"/>
            <a:ext cx="6239746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71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2429" y="638030"/>
            <a:ext cx="436840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1600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es-ES" sz="1600" b="1" u="sng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Para presumir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Segunda comunidad autónoma con menor tasa de paro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(9,40%)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sólo por detrás de País Vasco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(8,60%).</a:t>
            </a:r>
            <a:endParaRPr lang="es-ES" sz="1600" dirty="0" smtClean="0">
              <a:solidFill>
                <a:schemeClr val="tx2"/>
              </a:solidFill>
              <a:latin typeface="Times New Roman"/>
              <a:ea typeface="Calibri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Quinta 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comunidad autónoma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en 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producto per 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cápita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, por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detrás de Madrid, País Vasco, Navarra y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Cataluña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Rentabilidad </a:t>
            </a:r>
            <a:r>
              <a:rPr lang="es-ES" sz="1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media de las </a:t>
            </a:r>
            <a:r>
              <a:rPr lang="es-ES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empresas en </a:t>
            </a:r>
            <a:r>
              <a:rPr lang="es-ES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2021 </a:t>
            </a:r>
            <a:r>
              <a:rPr lang="es-ES" sz="1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por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encima del 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3%</a:t>
            </a:r>
            <a:r>
              <a:rPr lang="es-ES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4,76%</a:t>
            </a:r>
            <a:r>
              <a:rPr lang="es-ES" sz="160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), </a:t>
            </a:r>
            <a:r>
              <a:rPr lang="es-ES" sz="1600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incluso a pesar de la pandemia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Rentabilidad 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promedio positiva de 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las empresas de todos los sectores (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2021)</a:t>
            </a:r>
            <a:endParaRPr lang="es-ES" sz="1600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Nuevo record de exportaciones 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en 16.423 millones de euros</a:t>
            </a:r>
            <a:endParaRPr lang="es-ES" sz="16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18 </a:t>
            </a: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de 23 sectores con mayor </a:t>
            </a:r>
            <a:r>
              <a:rPr lang="es-ES" sz="16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nivel real de productividad que en 2006,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Calibri"/>
              </a:rPr>
              <a:t>nueve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la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mejoran en </a:t>
            </a:r>
            <a:r>
              <a:rPr lang="es-ES" sz="1600" b="1" dirty="0">
                <a:solidFill>
                  <a:schemeClr val="tx2"/>
                </a:solidFill>
                <a:latin typeface="Times New Roman"/>
                <a:ea typeface="Calibri"/>
              </a:rPr>
              <a:t>más del 2% anual acumulativo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y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Calibri"/>
              </a:rPr>
              <a:t>cuatro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Calibri"/>
              </a:rPr>
              <a:t>de ellos en 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más del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Calibri"/>
              </a:rPr>
              <a:t>5%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Calibri"/>
              </a:rPr>
              <a:t>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Aumenta la población activa</a:t>
            </a:r>
            <a:endParaRPr lang="es-ES" sz="1600" b="1" dirty="0" smtClean="0">
              <a:solidFill>
                <a:schemeClr val="tx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257935" y="-8301"/>
            <a:ext cx="4572000" cy="646331"/>
          </a:xfrm>
          <a:prstGeom prst="rect">
            <a:avLst/>
          </a:prstGeom>
          <a:ln w="28575">
            <a:solidFill>
              <a:schemeClr val="tx2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es-ES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ARAGÓN </a:t>
            </a:r>
            <a:r>
              <a:rPr lang="es-E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2022</a:t>
            </a:r>
            <a:endParaRPr lang="es-ES" b="1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es-ES" b="1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ASPECTOS </a:t>
            </a:r>
            <a:r>
              <a:rPr lang="es-ES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DESTACADOS</a:t>
            </a:r>
            <a:endParaRPr lang="es-ES" dirty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43935" y="647208"/>
            <a:ext cx="4533349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600" b="1" u="sng" dirty="0" smtClean="0">
                <a:solidFill>
                  <a:schemeClr val="tx2"/>
                </a:solidFill>
                <a:latin typeface="Times New Roman"/>
                <a:ea typeface="Times New Roman"/>
              </a:rPr>
              <a:t>Para </a:t>
            </a:r>
            <a:r>
              <a:rPr lang="es-ES" sz="1600" b="1" u="sng" dirty="0">
                <a:solidFill>
                  <a:schemeClr val="tx2"/>
                </a:solidFill>
                <a:latin typeface="Times New Roman"/>
                <a:ea typeface="Times New Roman"/>
              </a:rPr>
              <a:t>lamentar</a:t>
            </a: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es-ES" sz="1600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Mantenimiento de altos endeudamientos</a:t>
            </a:r>
            <a:r>
              <a:rPr lang="es-ES" sz="1600" dirty="0" smtClean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Times New Roman"/>
              </a:rPr>
              <a:t>de Gobierno de Aragón y Ayuntamiento de Zaragoza.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Todavía hay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5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sectores </a:t>
            </a:r>
            <a:r>
              <a:rPr lang="es-ES" sz="1600" dirty="0">
                <a:solidFill>
                  <a:schemeClr val="tx2"/>
                </a:solidFill>
                <a:latin typeface="Times New Roman"/>
                <a:ea typeface="Times New Roman"/>
              </a:rPr>
              <a:t>con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un nivel de productividad menor que en 2006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Disminución </a:t>
            </a: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de superávit de la balanza comercial en el comercio exterior aragonés.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El nuevo ciclo post COVID19 supuso un descenso de la rentabilidad media de las empresas aragonesas por debajo del nivel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comparativo del </a:t>
            </a: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ciclo pre COVID 19.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El nuevo ciclo post COVID19 supuso un valor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medio de </a:t>
            </a:r>
            <a:r>
              <a:rPr lang="es-ES" sz="1600" b="1" dirty="0">
                <a:solidFill>
                  <a:schemeClr val="tx2"/>
                </a:solidFill>
                <a:latin typeface="Times New Roman"/>
                <a:ea typeface="Times New Roman"/>
              </a:rPr>
              <a:t>la productividad de las empresas aragonesas por debajo del nivel del ciclo pre COVID 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19</a:t>
            </a: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No se sigue manteniendo la ruptura estructural de 2013 en el sector de Fabricación de materia de transporte </a:t>
            </a:r>
            <a:endParaRPr lang="es-ES" sz="1600" b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endParaRPr lang="es-ES" sz="1600" b="1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lvl="0" algn="just"/>
            <a:endParaRPr lang="es-ES" sz="1600" b="1" dirty="0">
              <a:solidFill>
                <a:schemeClr val="tx2"/>
              </a:solidFill>
              <a:latin typeface="Times New Roman"/>
              <a:ea typeface="Times New Roman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394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11816D3F-7234-47EB-A1A2-6400F0C1C1C5}" type="slidenum">
              <a:rPr lang="es-ES" smtClean="0"/>
              <a:t>7</a:t>
            </a:fld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0" y="40011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chemeClr val="tx2"/>
                </a:solidFill>
              </a:rPr>
              <a:t>Comienzo del ciclo post COVID 19</a:t>
            </a:r>
            <a:r>
              <a:rPr lang="es-ES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>
              <a:solidFill>
                <a:schemeClr val="tx2"/>
              </a:solidFill>
            </a:endParaRPr>
          </a:p>
          <a:p>
            <a:pPr lvl="1" algn="just"/>
            <a:r>
              <a:rPr lang="es-ES" dirty="0" smtClean="0">
                <a:solidFill>
                  <a:schemeClr val="tx2"/>
                </a:solidFill>
              </a:rPr>
              <a:t> </a:t>
            </a:r>
            <a:r>
              <a:rPr lang="es-ES" dirty="0">
                <a:solidFill>
                  <a:schemeClr val="tx2"/>
                </a:solidFill>
              </a:rPr>
              <a:t>- Cambios radicales y riesgos </a:t>
            </a:r>
            <a:r>
              <a:rPr lang="es-ES" dirty="0" smtClean="0">
                <a:solidFill>
                  <a:schemeClr val="tx2"/>
                </a:solidFill>
              </a:rPr>
              <a:t>importantes</a:t>
            </a:r>
          </a:p>
          <a:p>
            <a:pPr lvl="1" algn="just"/>
            <a:endParaRPr lang="es-ES" dirty="0">
              <a:solidFill>
                <a:schemeClr val="tx2"/>
              </a:solidFill>
            </a:endParaRPr>
          </a:p>
          <a:p>
            <a:pPr lvl="1" algn="just"/>
            <a:r>
              <a:rPr lang="es-ES" dirty="0">
                <a:solidFill>
                  <a:schemeClr val="tx2"/>
                </a:solidFill>
              </a:rPr>
              <a:t> - Retorno de la inflación: los bancos centrales han pasado de no saber qué hacer durante años para conseguir aumentar la inflación hasta el 2% a tener que tomar medidas penosas para que descienda hasta dicho valor sin poder asegurar que el coste no va a ser </a:t>
            </a:r>
            <a:r>
              <a:rPr lang="es-ES" dirty="0" smtClean="0">
                <a:solidFill>
                  <a:schemeClr val="tx2"/>
                </a:solidFill>
              </a:rPr>
              <a:t>excesivo</a:t>
            </a:r>
          </a:p>
          <a:p>
            <a:pPr lvl="1" algn="just"/>
            <a:endParaRPr lang="es-ES" dirty="0">
              <a:solidFill>
                <a:schemeClr val="tx2"/>
              </a:solidFill>
            </a:endParaRPr>
          </a:p>
          <a:p>
            <a:pPr algn="just"/>
            <a:r>
              <a:rPr lang="es-ES" dirty="0">
                <a:solidFill>
                  <a:schemeClr val="tx2"/>
                </a:solidFill>
              </a:rPr>
              <a:t>         - Empeoramiento de los déficits y de la deuda públicos, altos precios de combustibles y </a:t>
            </a:r>
          </a:p>
          <a:p>
            <a:pPr algn="just"/>
            <a:r>
              <a:rPr lang="es-ES" dirty="0">
                <a:solidFill>
                  <a:schemeClr val="tx2"/>
                </a:solidFill>
              </a:rPr>
              <a:t>        materias primas esenciales, inflación generalizada y problemas globales de abastecimiento</a:t>
            </a:r>
          </a:p>
          <a:p>
            <a:pPr algn="just"/>
            <a:r>
              <a:rPr lang="es-ES" dirty="0">
                <a:solidFill>
                  <a:schemeClr val="tx2"/>
                </a:solidFill>
              </a:rPr>
              <a:t>      </a:t>
            </a:r>
            <a:r>
              <a:rPr lang="es-ES" dirty="0" smtClean="0">
                <a:solidFill>
                  <a:schemeClr val="tx2"/>
                </a:solidFill>
              </a:rPr>
              <a:t>  </a:t>
            </a:r>
            <a:r>
              <a:rPr lang="es-ES" dirty="0">
                <a:solidFill>
                  <a:schemeClr val="tx2"/>
                </a:solidFill>
              </a:rPr>
              <a:t>de productos intermedios y logísticos  </a:t>
            </a:r>
            <a:endParaRPr lang="es-ES" dirty="0" smtClean="0">
              <a:solidFill>
                <a:schemeClr val="tx2"/>
              </a:solidFill>
            </a:endParaRPr>
          </a:p>
          <a:p>
            <a:pPr algn="just"/>
            <a:endParaRPr lang="es-ES" dirty="0" smtClean="0">
              <a:solidFill>
                <a:schemeClr val="tx2"/>
              </a:solidFill>
            </a:endParaRPr>
          </a:p>
          <a:p>
            <a:pPr algn="just"/>
            <a:r>
              <a:rPr lang="es-ES" dirty="0">
                <a:solidFill>
                  <a:schemeClr val="tx2"/>
                </a:solidFill>
              </a:rPr>
              <a:t> </a:t>
            </a:r>
            <a:r>
              <a:rPr lang="es-ES" dirty="0" smtClean="0">
                <a:solidFill>
                  <a:schemeClr val="tx2"/>
                </a:solidFill>
              </a:rPr>
              <a:t>       </a:t>
            </a:r>
            <a:r>
              <a:rPr lang="es-ES" dirty="0">
                <a:solidFill>
                  <a:schemeClr val="tx2"/>
                </a:solidFill>
              </a:rPr>
              <a:t>- Dinámica de </a:t>
            </a:r>
            <a:r>
              <a:rPr lang="es-ES" dirty="0" err="1">
                <a:solidFill>
                  <a:schemeClr val="tx2"/>
                </a:solidFill>
              </a:rPr>
              <a:t>desglobalización</a:t>
            </a:r>
            <a:r>
              <a:rPr lang="es-ES" dirty="0">
                <a:solidFill>
                  <a:schemeClr val="tx2"/>
                </a:solidFill>
              </a:rPr>
              <a:t> y desacoplamiento de algunas economías </a:t>
            </a:r>
            <a:r>
              <a:rPr lang="es-ES" dirty="0" smtClean="0">
                <a:solidFill>
                  <a:schemeClr val="tx2"/>
                </a:solidFill>
              </a:rPr>
              <a:t>importantes</a:t>
            </a:r>
          </a:p>
          <a:p>
            <a:pPr algn="just"/>
            <a:endParaRPr lang="es-ES" dirty="0">
              <a:solidFill>
                <a:schemeClr val="tx2"/>
              </a:solidFill>
            </a:endParaRPr>
          </a:p>
          <a:p>
            <a:pPr algn="just"/>
            <a:r>
              <a:rPr lang="es-ES" dirty="0" smtClean="0">
                <a:solidFill>
                  <a:schemeClr val="tx2"/>
                </a:solidFill>
              </a:rPr>
              <a:t>         - Políticas monetarias muy restrictivas</a:t>
            </a:r>
            <a:endParaRPr lang="es-ES" dirty="0">
              <a:solidFill>
                <a:schemeClr val="tx2"/>
              </a:solidFill>
            </a:endParaRPr>
          </a:p>
          <a:p>
            <a:pPr marL="742950" lvl="1" indent="-285750">
              <a:buFontTx/>
              <a:buChar char="-"/>
            </a:pPr>
            <a:endParaRPr lang="es-ES" dirty="0">
              <a:solidFill>
                <a:schemeClr val="tx2"/>
              </a:solidFill>
            </a:endParaRPr>
          </a:p>
          <a:p>
            <a:pPr lvl="1"/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555776" y="0"/>
            <a:ext cx="49375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>
                <a:solidFill>
                  <a:schemeClr val="tx2"/>
                </a:solidFill>
              </a:rPr>
              <a:t>Perspectivas </a:t>
            </a:r>
            <a:r>
              <a:rPr lang="es-ES" sz="2000" b="1" i="1" dirty="0" smtClean="0">
                <a:solidFill>
                  <a:schemeClr val="tx2"/>
                </a:solidFill>
              </a:rPr>
              <a:t>2023 de </a:t>
            </a:r>
            <a:r>
              <a:rPr lang="es-ES" sz="2000" b="1" i="1" dirty="0">
                <a:solidFill>
                  <a:schemeClr val="tx2"/>
                </a:solidFill>
              </a:rPr>
              <a:t>la economía aragonesa</a:t>
            </a:r>
          </a:p>
        </p:txBody>
      </p:sp>
    </p:spTree>
    <p:extLst>
      <p:ext uri="{BB962C8B-B14F-4D97-AF65-F5344CB8AC3E}">
        <p14:creationId xmlns:p14="http://schemas.microsoft.com/office/powerpoint/2010/main" val="24383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8</a:t>
            </a:fld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-1742" y="692696"/>
            <a:ext cx="87502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1F497D"/>
                </a:solidFill>
              </a:rPr>
              <a:t>Las consecuencias son que</a:t>
            </a:r>
            <a:r>
              <a:rPr lang="es-ES" dirty="0" smtClean="0">
                <a:solidFill>
                  <a:srgbClr val="1F497D"/>
                </a:solidFill>
              </a:rPr>
              <a:t>:</a:t>
            </a:r>
          </a:p>
          <a:p>
            <a:pPr lvl="0" algn="just"/>
            <a:endParaRPr lang="es-ES" dirty="0">
              <a:solidFill>
                <a:srgbClr val="1F497D"/>
              </a:solidFill>
            </a:endParaRPr>
          </a:p>
          <a:p>
            <a:pPr marL="742950" marR="201295" lvl="1" indent="-285750" algn="just">
              <a:buFontTx/>
              <a:buChar char="-"/>
            </a:pPr>
            <a:r>
              <a:rPr lang="es-ES" dirty="0">
                <a:solidFill>
                  <a:srgbClr val="1F497D"/>
                </a:solidFill>
              </a:rPr>
              <a:t>En septiembre del año 2023 la inflación en España es del 3,5%, siendo en Aragón del 2,9% la menor de todas las CCAA. Ello ha permitido mantener el crecimiento del PIB y del empleo en niveles que han obligado a revisar las predicciones realizadas a principios de año. </a:t>
            </a:r>
            <a:endParaRPr lang="es-ES" dirty="0" smtClean="0">
              <a:solidFill>
                <a:srgbClr val="1F497D"/>
              </a:solidFill>
            </a:endParaRPr>
          </a:p>
          <a:p>
            <a:pPr marL="742950" marR="201295" lvl="1" indent="-285750" algn="just">
              <a:buFontTx/>
              <a:buChar char="-"/>
            </a:pPr>
            <a:endParaRPr lang="es-ES" dirty="0" smtClean="0">
              <a:solidFill>
                <a:srgbClr val="1F497D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es-ES" dirty="0" smtClean="0">
                <a:solidFill>
                  <a:srgbClr val="1F497D"/>
                </a:solidFill>
              </a:rPr>
              <a:t>Se </a:t>
            </a:r>
            <a:r>
              <a:rPr lang="es-ES" dirty="0">
                <a:solidFill>
                  <a:srgbClr val="1F497D"/>
                </a:solidFill>
              </a:rPr>
              <a:t>están desacelerando las economías, por el ajuste técnico que origina la política monetaria, aunque de momento el empleo está teniendo un buen </a:t>
            </a:r>
            <a:r>
              <a:rPr lang="es-ES" dirty="0" smtClean="0">
                <a:solidFill>
                  <a:srgbClr val="1F497D"/>
                </a:solidFill>
              </a:rPr>
              <a:t>comportamiento</a:t>
            </a:r>
          </a:p>
          <a:p>
            <a:pPr marL="742950" lvl="1" indent="-285750" algn="just">
              <a:buFontTx/>
              <a:buChar char="-"/>
            </a:pPr>
            <a:endParaRPr lang="es-ES" dirty="0">
              <a:solidFill>
                <a:srgbClr val="1F497D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es-ES" dirty="0">
                <a:solidFill>
                  <a:srgbClr val="1F497D"/>
                </a:solidFill>
              </a:rPr>
              <a:t>No se avista todavía recesión, pero los mercados de acciones ya han sufrido un primer escalón de ajuste en 2022 y se mantienen expectantes. También esos movimientos de ajuste tienen efectos </a:t>
            </a:r>
            <a:r>
              <a:rPr lang="es-ES" dirty="0" smtClean="0">
                <a:solidFill>
                  <a:srgbClr val="1F497D"/>
                </a:solidFill>
              </a:rPr>
              <a:t>contractivos</a:t>
            </a:r>
          </a:p>
          <a:p>
            <a:pPr marL="742950" lvl="1" indent="-285750" algn="just">
              <a:buFontTx/>
              <a:buChar char="-"/>
            </a:pPr>
            <a:endParaRPr lang="es-ES" dirty="0">
              <a:solidFill>
                <a:srgbClr val="1F497D"/>
              </a:solidFill>
            </a:endParaRPr>
          </a:p>
          <a:p>
            <a:pPr marL="742950" lvl="1" indent="-285750" algn="just">
              <a:buFontTx/>
              <a:buChar char="-"/>
            </a:pPr>
            <a:r>
              <a:rPr lang="es-ES" dirty="0">
                <a:solidFill>
                  <a:srgbClr val="1F497D"/>
                </a:solidFill>
              </a:rPr>
              <a:t>Los buenos resultados hasta ahora se han dado por el buen comportamiento de las exportaciones, en el mercado de trabajo por la caída de horas y la inmigración.</a:t>
            </a:r>
          </a:p>
          <a:p>
            <a:pPr marL="742950" lvl="1" indent="-285750" algn="just">
              <a:buFontTx/>
              <a:buChar char="-"/>
            </a:pPr>
            <a:r>
              <a:rPr lang="es-ES" dirty="0">
                <a:solidFill>
                  <a:srgbClr val="1F497D"/>
                </a:solidFill>
              </a:rPr>
              <a:t>No obstante, los indicadores de la coyuntura son cada vez </a:t>
            </a:r>
            <a:r>
              <a:rPr lang="es-ES" dirty="0" smtClean="0">
                <a:solidFill>
                  <a:srgbClr val="1F497D"/>
                </a:solidFill>
              </a:rPr>
              <a:t>más </a:t>
            </a:r>
            <a:r>
              <a:rPr lang="es-ES" dirty="0">
                <a:solidFill>
                  <a:srgbClr val="1F497D"/>
                </a:solidFill>
              </a:rPr>
              <a:t>débiles. La </a:t>
            </a:r>
            <a:r>
              <a:rPr lang="es-ES" dirty="0" err="1">
                <a:solidFill>
                  <a:srgbClr val="1F497D"/>
                </a:solidFill>
              </a:rPr>
              <a:t>AIReF</a:t>
            </a:r>
            <a:r>
              <a:rPr lang="es-ES" dirty="0">
                <a:solidFill>
                  <a:srgbClr val="1F497D"/>
                </a:solidFill>
              </a:rPr>
              <a:t> y el </a:t>
            </a:r>
            <a:r>
              <a:rPr lang="es-ES" dirty="0" smtClean="0">
                <a:solidFill>
                  <a:srgbClr val="1F497D"/>
                </a:solidFill>
              </a:rPr>
              <a:t>BBVA </a:t>
            </a:r>
            <a:r>
              <a:rPr lang="es-ES" dirty="0">
                <a:solidFill>
                  <a:srgbClr val="1F497D"/>
                </a:solidFill>
              </a:rPr>
              <a:t>anticipan caídas en el crecimiento en el cuarto y en el primero de 2024.</a:t>
            </a:r>
          </a:p>
        </p:txBody>
      </p:sp>
    </p:spTree>
    <p:extLst>
      <p:ext uri="{BB962C8B-B14F-4D97-AF65-F5344CB8AC3E}">
        <p14:creationId xmlns:p14="http://schemas.microsoft.com/office/powerpoint/2010/main" val="419834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16D3F-7234-47EB-A1A2-6400F0C1C1C5}" type="slidenum">
              <a:rPr lang="es-ES" smtClean="0"/>
              <a:t>9</a:t>
            </a:fld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0" y="3116991"/>
            <a:ext cx="914399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Aragón no recuperará el nivel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de PIB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de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2019 en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 el año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2022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y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España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tampoco lo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hará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en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2023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Aragón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estará e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2022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un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1,85%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por debajo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 del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PIB de 2019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y en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2023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exactamente en dicho valor</a:t>
            </a:r>
            <a:endParaRPr lang="es-ES" b="1" dirty="0" smtClean="0">
              <a:solidFill>
                <a:srgbClr val="000080"/>
              </a:solidFill>
              <a:latin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España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estará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en 2022 y 2023 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un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2,92%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y un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1,14%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por debajo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,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respectivamente. </a:t>
            </a:r>
            <a:endParaRPr lang="es-ES" dirty="0" smtClean="0">
              <a:solidFill>
                <a:srgbClr val="000080"/>
              </a:solidFill>
              <a:latin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En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la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tasa de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paro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, mientras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Aragón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prácticamente recuperó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la de 2019 en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2021</a:t>
            </a:r>
            <a:r>
              <a:rPr lang="es-ES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, 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en </a:t>
            </a:r>
            <a:r>
              <a:rPr lang="es-ES" b="1" dirty="0">
                <a:solidFill>
                  <a:srgbClr val="000080"/>
                </a:solidFill>
                <a:latin typeface="Times New Roman" panose="02020603050405020304" pitchFamily="18" charset="0"/>
              </a:rPr>
              <a:t>España</a:t>
            </a:r>
            <a:r>
              <a:rPr lang="es-ES" dirty="0">
                <a:solidFill>
                  <a:srgbClr val="000080"/>
                </a:solidFill>
                <a:latin typeface="Times New Roman" panose="02020603050405020304" pitchFamily="18" charset="0"/>
              </a:rPr>
              <a:t> </a:t>
            </a:r>
            <a:r>
              <a:rPr lang="es-ES" b="1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la ha recuperado en 2022</a:t>
            </a:r>
            <a:endParaRPr lang="es-E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36496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1307</Words>
  <Application>Microsoft Office PowerPoint</Application>
  <PresentationFormat>Presentación en pantalla (4:3)</PresentationFormat>
  <Paragraphs>380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del Informe Económico. Perspectivas de la economía de Aragón</dc:title>
  <dc:creator>Usuario</dc:creator>
  <cp:lastModifiedBy>usuario</cp:lastModifiedBy>
  <cp:revision>137</cp:revision>
  <cp:lastPrinted>2020-10-16T05:34:56Z</cp:lastPrinted>
  <dcterms:created xsi:type="dcterms:W3CDTF">2016-09-21T15:23:47Z</dcterms:created>
  <dcterms:modified xsi:type="dcterms:W3CDTF">2023-10-23T09:35:06Z</dcterms:modified>
</cp:coreProperties>
</file>