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76" r:id="rId4"/>
    <p:sldId id="269" r:id="rId5"/>
    <p:sldId id="260" r:id="rId6"/>
    <p:sldId id="266" r:id="rId7"/>
    <p:sldId id="270" r:id="rId8"/>
    <p:sldId id="280" r:id="rId9"/>
    <p:sldId id="273" r:id="rId10"/>
    <p:sldId id="277" r:id="rId11"/>
    <p:sldId id="278" r:id="rId12"/>
    <p:sldId id="279" r:id="rId13"/>
  </p:sldIdLst>
  <p:sldSz cx="9144000" cy="6858000" type="screen4x3"/>
  <p:notesSz cx="6858000" cy="9947275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90" y="6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429" tIns="45714" rIns="91429" bIns="45714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84614" y="0"/>
            <a:ext cx="2971800" cy="496888"/>
          </a:xfrm>
          <a:prstGeom prst="rect">
            <a:avLst/>
          </a:prstGeom>
        </p:spPr>
        <p:txBody>
          <a:bodyPr vert="horz" lIns="91429" tIns="45714" rIns="91429" bIns="45714" rtlCol="0"/>
          <a:lstStyle>
            <a:lvl1pPr algn="r">
              <a:defRPr sz="1200"/>
            </a:lvl1pPr>
          </a:lstStyle>
          <a:p>
            <a:fld id="{6E927407-E071-47DA-B0AE-BF1DEDCFF86F}" type="datetimeFigureOut">
              <a:rPr lang="es-ES" smtClean="0"/>
              <a:t>23/10/2023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9448800"/>
            <a:ext cx="2971800" cy="496888"/>
          </a:xfrm>
          <a:prstGeom prst="rect">
            <a:avLst/>
          </a:prstGeom>
        </p:spPr>
        <p:txBody>
          <a:bodyPr vert="horz" lIns="91429" tIns="45714" rIns="91429" bIns="45714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84614" y="9448800"/>
            <a:ext cx="2971800" cy="496888"/>
          </a:xfrm>
          <a:prstGeom prst="rect">
            <a:avLst/>
          </a:prstGeom>
        </p:spPr>
        <p:txBody>
          <a:bodyPr vert="horz" lIns="91429" tIns="45714" rIns="91429" bIns="45714" rtlCol="0" anchor="b"/>
          <a:lstStyle>
            <a:lvl1pPr algn="r">
              <a:defRPr sz="1200"/>
            </a:lvl1pPr>
          </a:lstStyle>
          <a:p>
            <a:fld id="{4BED6391-6344-407A-9DBF-2A08AAB86D0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819970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429" tIns="45714" rIns="91429" bIns="45714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4" y="0"/>
            <a:ext cx="2971800" cy="497364"/>
          </a:xfrm>
          <a:prstGeom prst="rect">
            <a:avLst/>
          </a:prstGeom>
        </p:spPr>
        <p:txBody>
          <a:bodyPr vert="horz" lIns="91429" tIns="45714" rIns="91429" bIns="45714" rtlCol="0"/>
          <a:lstStyle>
            <a:lvl1pPr algn="r">
              <a:defRPr sz="1200"/>
            </a:lvl1pPr>
          </a:lstStyle>
          <a:p>
            <a:fld id="{A99C1F5F-0287-44E4-8B9C-7261190244E7}" type="datetimeFigureOut">
              <a:rPr lang="es-ES" smtClean="0"/>
              <a:t>23/10/2023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941388" y="746125"/>
            <a:ext cx="4975225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9" tIns="45714" rIns="91429" bIns="45714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1" y="4724957"/>
            <a:ext cx="5486400" cy="4476274"/>
          </a:xfrm>
          <a:prstGeom prst="rect">
            <a:avLst/>
          </a:prstGeom>
        </p:spPr>
        <p:txBody>
          <a:bodyPr vert="horz" lIns="91429" tIns="45714" rIns="91429" bIns="45714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1429" tIns="45714" rIns="91429" bIns="45714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4" y="9448185"/>
            <a:ext cx="2971800" cy="497364"/>
          </a:xfrm>
          <a:prstGeom prst="rect">
            <a:avLst/>
          </a:prstGeom>
        </p:spPr>
        <p:txBody>
          <a:bodyPr vert="horz" lIns="91429" tIns="45714" rIns="91429" bIns="45714" rtlCol="0" anchor="b"/>
          <a:lstStyle>
            <a:lvl1pPr algn="r">
              <a:defRPr sz="1200"/>
            </a:lvl1pPr>
          </a:lstStyle>
          <a:p>
            <a:fld id="{CDEA9D88-C2A4-4DD5-82A8-F5526F04931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905836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EA9D88-C2A4-4DD5-82A8-F5526F049319}" type="slidenum">
              <a:rPr lang="es-ES" smtClean="0"/>
              <a:t>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605610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E9593-3E6F-435D-A2B1-679B5C5572E7}" type="datetime1">
              <a:rPr lang="es-ES" smtClean="0"/>
              <a:t>23/10/2023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16D3F-7234-47EB-A1A2-6400F0C1C1C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28067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9C36F-ADA6-499E-AF42-1253C48B8C09}" type="datetime1">
              <a:rPr lang="es-ES" smtClean="0"/>
              <a:t>23/10/2023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16D3F-7234-47EB-A1A2-6400F0C1C1C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837652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82AB1-51E8-4902-AC1A-D2669F9E0765}" type="datetime1">
              <a:rPr lang="es-ES" smtClean="0"/>
              <a:t>23/10/2023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16D3F-7234-47EB-A1A2-6400F0C1C1C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235793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98EFD-6AD1-4EC4-8FBC-7DB12DA5A69B}" type="datetime1">
              <a:rPr lang="es-ES" smtClean="0"/>
              <a:t>23/10/2023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16D3F-7234-47EB-A1A2-6400F0C1C1C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36017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27402-3A18-488E-9B19-5988D1E81831}" type="datetime1">
              <a:rPr lang="es-ES" smtClean="0"/>
              <a:t>23/10/2023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16D3F-7234-47EB-A1A2-6400F0C1C1C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465136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4E8DD-EC2C-462B-94BC-C34B8BCE5742}" type="datetime1">
              <a:rPr lang="es-ES" smtClean="0"/>
              <a:t>23/10/2023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16D3F-7234-47EB-A1A2-6400F0C1C1C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405877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7FEE0-7ED5-46F2-AB3F-778881C9D995}" type="datetime1">
              <a:rPr lang="es-ES" smtClean="0"/>
              <a:t>23/10/2023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16D3F-7234-47EB-A1A2-6400F0C1C1C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546467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C45D7-E572-49F0-A5B2-D26C6E78C11E}" type="datetime1">
              <a:rPr lang="es-ES" smtClean="0"/>
              <a:t>23/10/2023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16D3F-7234-47EB-A1A2-6400F0C1C1C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276144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26190-3D40-405B-889C-AFD9C38EDAA8}" type="datetime1">
              <a:rPr lang="es-ES" smtClean="0"/>
              <a:t>23/10/2023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16D3F-7234-47EB-A1A2-6400F0C1C1C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228723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B798F-6376-4B6D-9193-B61017E3972D}" type="datetime1">
              <a:rPr lang="es-ES" smtClean="0"/>
              <a:t>23/10/2023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16D3F-7234-47EB-A1A2-6400F0C1C1C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666302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53765-A62F-48AF-95C0-61BCCD2AC6A5}" type="datetime1">
              <a:rPr lang="es-ES" smtClean="0"/>
              <a:t>23/10/2023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16D3F-7234-47EB-A1A2-6400F0C1C1C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875980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3A5BF9-FA44-42FF-AF8B-C63FD6E7956D}" type="datetime1">
              <a:rPr lang="es-ES" smtClean="0"/>
              <a:t>23/10/2023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816D3F-7234-47EB-A1A2-6400F0C1C1C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902747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545" y="5754960"/>
            <a:ext cx="1872207" cy="4823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3 Rectángulo"/>
          <p:cNvSpPr/>
          <p:nvPr/>
        </p:nvSpPr>
        <p:spPr>
          <a:xfrm>
            <a:off x="3707904" y="3212976"/>
            <a:ext cx="2560726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1400" b="1" dirty="0" smtClean="0">
                <a:solidFill>
                  <a:srgbClr val="232852"/>
                </a:solidFill>
                <a:ea typeface="+mj-ea"/>
                <a:cs typeface="+mj-cs"/>
              </a:rPr>
              <a:t>Marcos Sanso</a:t>
            </a:r>
          </a:p>
          <a:p>
            <a:pPr algn="ctr"/>
            <a:r>
              <a:rPr lang="es-ES" sz="1400" b="1" dirty="0" smtClean="0">
                <a:solidFill>
                  <a:srgbClr val="232852"/>
                </a:solidFill>
                <a:ea typeface="+mj-ea"/>
                <a:cs typeface="+mj-cs"/>
              </a:rPr>
              <a:t> </a:t>
            </a:r>
            <a:r>
              <a:rPr lang="es-ES" sz="1400" dirty="0">
                <a:solidFill>
                  <a:srgbClr val="232852"/>
                </a:solidFill>
                <a:ea typeface="+mj-ea"/>
                <a:cs typeface="+mj-cs"/>
              </a:rPr>
              <a:t>Universidad de Zaragoza y ESI </a:t>
            </a:r>
            <a:r>
              <a:rPr lang="es-ES" sz="1400" dirty="0" smtClean="0">
                <a:solidFill>
                  <a:srgbClr val="232852"/>
                </a:solidFill>
                <a:ea typeface="+mj-ea"/>
                <a:cs typeface="+mj-cs"/>
              </a:rPr>
              <a:t>SL</a:t>
            </a:r>
          </a:p>
          <a:p>
            <a:pPr algn="ctr"/>
            <a:endParaRPr lang="es-ES" sz="1400" dirty="0">
              <a:solidFill>
                <a:srgbClr val="232852"/>
              </a:solidFill>
              <a:ea typeface="+mj-ea"/>
              <a:cs typeface="+mj-cs"/>
            </a:endParaRPr>
          </a:p>
          <a:p>
            <a:pPr algn="ctr"/>
            <a:r>
              <a:rPr lang="es-ES" sz="1400" dirty="0" smtClean="0">
                <a:solidFill>
                  <a:srgbClr val="232852"/>
                </a:solidFill>
                <a:ea typeface="+mj-ea"/>
                <a:cs typeface="+mj-cs"/>
              </a:rPr>
              <a:t>25 </a:t>
            </a:r>
            <a:r>
              <a:rPr lang="es-ES" sz="1400" dirty="0" smtClean="0">
                <a:solidFill>
                  <a:srgbClr val="232852"/>
                </a:solidFill>
                <a:ea typeface="+mj-ea"/>
                <a:cs typeface="+mj-cs"/>
              </a:rPr>
              <a:t>de </a:t>
            </a:r>
            <a:r>
              <a:rPr lang="es-ES" sz="1400" dirty="0" smtClean="0">
                <a:solidFill>
                  <a:srgbClr val="232852"/>
                </a:solidFill>
                <a:ea typeface="+mj-ea"/>
                <a:cs typeface="+mj-cs"/>
              </a:rPr>
              <a:t>octubre </a:t>
            </a:r>
            <a:r>
              <a:rPr lang="es-ES" sz="1400" dirty="0" smtClean="0">
                <a:solidFill>
                  <a:srgbClr val="232852"/>
                </a:solidFill>
                <a:ea typeface="+mj-ea"/>
                <a:cs typeface="+mj-cs"/>
              </a:rPr>
              <a:t>de </a:t>
            </a:r>
            <a:r>
              <a:rPr lang="es-ES" sz="1400" dirty="0" smtClean="0">
                <a:solidFill>
                  <a:srgbClr val="232852"/>
                </a:solidFill>
                <a:ea typeface="+mj-ea"/>
                <a:cs typeface="+mj-cs"/>
              </a:rPr>
              <a:t>2023</a:t>
            </a:r>
            <a:r>
              <a:rPr lang="es-ES" sz="1400" dirty="0">
                <a:solidFill>
                  <a:srgbClr val="232852"/>
                </a:solidFill>
                <a:ea typeface="+mj-ea"/>
                <a:cs typeface="+mj-cs"/>
              </a:rPr>
              <a:t/>
            </a:r>
            <a:br>
              <a:rPr lang="es-ES" sz="1400" dirty="0">
                <a:solidFill>
                  <a:srgbClr val="232852"/>
                </a:solidFill>
                <a:ea typeface="+mj-ea"/>
                <a:cs typeface="+mj-cs"/>
              </a:rPr>
            </a:br>
            <a:endParaRPr lang="es-ES" dirty="0"/>
          </a:p>
        </p:txBody>
      </p:sp>
      <p:sp>
        <p:nvSpPr>
          <p:cNvPr id="3" name="2 CuadroTexto"/>
          <p:cNvSpPr txBox="1"/>
          <p:nvPr/>
        </p:nvSpPr>
        <p:spPr>
          <a:xfrm>
            <a:off x="1305921" y="1988840"/>
            <a:ext cx="69127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>
                <a:solidFill>
                  <a:srgbClr val="A40020"/>
                </a:solidFill>
                <a:latin typeface="+mj-lt"/>
                <a:ea typeface="+mj-ea"/>
                <a:cs typeface="+mj-cs"/>
              </a:rPr>
              <a:t>Presentación del Informe Económico </a:t>
            </a:r>
            <a:r>
              <a:rPr lang="es-ES" sz="2400" b="1" dirty="0" smtClean="0">
                <a:solidFill>
                  <a:srgbClr val="A40020"/>
                </a:solidFill>
                <a:latin typeface="+mj-lt"/>
                <a:ea typeface="+mj-ea"/>
                <a:cs typeface="+mj-cs"/>
              </a:rPr>
              <a:t>de Aragón 2021 Perspectivas </a:t>
            </a:r>
            <a:r>
              <a:rPr lang="es-ES" sz="2400" b="1" dirty="0">
                <a:solidFill>
                  <a:srgbClr val="A40020"/>
                </a:solidFill>
                <a:latin typeface="+mj-lt"/>
                <a:ea typeface="+mj-ea"/>
                <a:cs typeface="+mj-cs"/>
              </a:rPr>
              <a:t>de la economía </a:t>
            </a:r>
            <a:r>
              <a:rPr lang="es-ES" sz="2400" b="1" dirty="0" smtClean="0">
                <a:solidFill>
                  <a:srgbClr val="A40020"/>
                </a:solidFill>
                <a:latin typeface="+mj-lt"/>
                <a:ea typeface="+mj-ea"/>
                <a:cs typeface="+mj-cs"/>
              </a:rPr>
              <a:t>aragonesa</a:t>
            </a:r>
            <a:endParaRPr lang="es-ES" sz="2400" b="1" dirty="0">
              <a:solidFill>
                <a:srgbClr val="A40020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7" name="Picture 4" descr="Universidad de Zaragoz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5754960"/>
            <a:ext cx="1538971" cy="454869"/>
          </a:xfrm>
          <a:prstGeom prst="rect">
            <a:avLst/>
          </a:prstGeom>
          <a:solidFill>
            <a:sysClr val="window" lastClr="FFFFFF"/>
          </a:solidFill>
        </p:spPr>
      </p:pic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199" y="6254446"/>
            <a:ext cx="2133600" cy="365125"/>
          </a:xfrm>
        </p:spPr>
        <p:txBody>
          <a:bodyPr/>
          <a:lstStyle/>
          <a:p>
            <a:fld id="{11816D3F-7234-47EB-A1A2-6400F0C1C1C5}" type="slidenum">
              <a:rPr lang="es-ES" smtClean="0"/>
              <a:t>1</a:t>
            </a:fld>
            <a:endParaRPr lang="es-ES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39752" y="5201158"/>
            <a:ext cx="1905000" cy="1562472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244752" y="5201158"/>
            <a:ext cx="2847528" cy="15036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0053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16D3F-7234-47EB-A1A2-6400F0C1C1C5}" type="slidenum">
              <a:rPr lang="es-ES" smtClean="0"/>
              <a:t>10</a:t>
            </a:fld>
            <a:endParaRPr lang="es-ES"/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3778043"/>
              </p:ext>
            </p:extLst>
          </p:nvPr>
        </p:nvGraphicFramePr>
        <p:xfrm>
          <a:off x="3059832" y="1783486"/>
          <a:ext cx="4608512" cy="20574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56090">
                  <a:extLst>
                    <a:ext uri="{9D8B030D-6E8A-4147-A177-3AD203B41FA5}">
                      <a16:colId xmlns:a16="http://schemas.microsoft.com/office/drawing/2014/main" val="587747689"/>
                    </a:ext>
                  </a:extLst>
                </a:gridCol>
                <a:gridCol w="967206">
                  <a:extLst>
                    <a:ext uri="{9D8B030D-6E8A-4147-A177-3AD203B41FA5}">
                      <a16:colId xmlns:a16="http://schemas.microsoft.com/office/drawing/2014/main" val="2580088937"/>
                    </a:ext>
                  </a:extLst>
                </a:gridCol>
                <a:gridCol w="938634">
                  <a:extLst>
                    <a:ext uri="{9D8B030D-6E8A-4147-A177-3AD203B41FA5}">
                      <a16:colId xmlns:a16="http://schemas.microsoft.com/office/drawing/2014/main" val="3900680257"/>
                    </a:ext>
                  </a:extLst>
                </a:gridCol>
                <a:gridCol w="867734">
                  <a:extLst>
                    <a:ext uri="{9D8B030D-6E8A-4147-A177-3AD203B41FA5}">
                      <a16:colId xmlns:a16="http://schemas.microsoft.com/office/drawing/2014/main" val="3142351186"/>
                    </a:ext>
                  </a:extLst>
                </a:gridCol>
                <a:gridCol w="1178848">
                  <a:extLst>
                    <a:ext uri="{9D8B030D-6E8A-4147-A177-3AD203B41FA5}">
                      <a16:colId xmlns:a16="http://schemas.microsoft.com/office/drawing/2014/main" val="3055638669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</a:rPr>
                        <a:t> </a:t>
                      </a:r>
                      <a:endParaRPr lang="es-E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effectLst/>
                        </a:rPr>
                        <a:t>Aragón</a:t>
                      </a:r>
                      <a:endParaRPr lang="es-E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</a:rPr>
                        <a:t>Huesca</a:t>
                      </a:r>
                      <a:endParaRPr lang="es-E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</a:rPr>
                        <a:t>Teruel</a:t>
                      </a:r>
                      <a:endParaRPr lang="es-E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</a:rPr>
                        <a:t>Zaragoza</a:t>
                      </a:r>
                      <a:endParaRPr lang="es-E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271180328"/>
                  </a:ext>
                </a:extLst>
              </a:tr>
              <a:tr h="14160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</a:rPr>
                        <a:t>2013</a:t>
                      </a:r>
                      <a:endParaRPr lang="es-E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</a:rPr>
                        <a:t>-1,42</a:t>
                      </a:r>
                      <a:endParaRPr lang="es-E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</a:rPr>
                        <a:t>0,37</a:t>
                      </a:r>
                      <a:endParaRPr lang="es-E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</a:rPr>
                        <a:t>-0,72</a:t>
                      </a:r>
                      <a:endParaRPr lang="es-E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</a:rPr>
                        <a:t>-1,71</a:t>
                      </a:r>
                      <a:endParaRPr lang="es-E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208237681"/>
                  </a:ext>
                </a:extLst>
              </a:tr>
              <a:tr h="11112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</a:rPr>
                        <a:t>2014</a:t>
                      </a:r>
                      <a:endParaRPr lang="es-E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</a:rPr>
                        <a:t>0,85</a:t>
                      </a:r>
                      <a:endParaRPr lang="es-E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</a:rPr>
                        <a:t>0,49</a:t>
                      </a:r>
                      <a:endParaRPr lang="es-E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</a:rPr>
                        <a:t>0,44</a:t>
                      </a:r>
                      <a:endParaRPr lang="es-E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</a:rPr>
                        <a:t>0,98</a:t>
                      </a:r>
                      <a:endParaRPr lang="es-E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425673598"/>
                  </a:ext>
                </a:extLst>
              </a:tr>
              <a:tr h="4762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</a:rPr>
                        <a:t>2015</a:t>
                      </a:r>
                      <a:endParaRPr lang="es-E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</a:rPr>
                        <a:t>2,27</a:t>
                      </a:r>
                      <a:endParaRPr lang="es-E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</a:rPr>
                        <a:t>1,75</a:t>
                      </a:r>
                      <a:endParaRPr lang="es-E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</a:rPr>
                        <a:t>1,31</a:t>
                      </a:r>
                      <a:endParaRPr lang="es-E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</a:rPr>
                        <a:t>2,38</a:t>
                      </a:r>
                      <a:endParaRPr lang="es-E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893847240"/>
                  </a:ext>
                </a:extLst>
              </a:tr>
              <a:tr h="4064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</a:rPr>
                        <a:t>2016</a:t>
                      </a:r>
                      <a:endParaRPr lang="es-E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</a:rPr>
                        <a:t>3,41</a:t>
                      </a:r>
                      <a:endParaRPr lang="es-E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</a:rPr>
                        <a:t>4,72</a:t>
                      </a:r>
                      <a:endParaRPr lang="es-E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</a:rPr>
                        <a:t>3,17</a:t>
                      </a:r>
                      <a:endParaRPr lang="es-E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</a:rPr>
                        <a:t>3,24</a:t>
                      </a:r>
                      <a:endParaRPr lang="es-E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932205120"/>
                  </a:ext>
                </a:extLst>
              </a:tr>
              <a:tr h="4064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</a:rPr>
                        <a:t>2017</a:t>
                      </a:r>
                      <a:endParaRPr lang="es-E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</a:rPr>
                        <a:t>3,42</a:t>
                      </a:r>
                      <a:endParaRPr lang="es-E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</a:rPr>
                        <a:t>5,34</a:t>
                      </a:r>
                      <a:endParaRPr lang="es-E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</a:rPr>
                        <a:t>3,00</a:t>
                      </a:r>
                      <a:endParaRPr lang="es-E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</a:rPr>
                        <a:t>3,20</a:t>
                      </a:r>
                      <a:endParaRPr lang="es-E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600404338"/>
                  </a:ext>
                </a:extLst>
              </a:tr>
              <a:tr h="3810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</a:rPr>
                        <a:t>2018</a:t>
                      </a:r>
                      <a:endParaRPr lang="es-E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</a:rPr>
                        <a:t>3,79</a:t>
                      </a:r>
                      <a:endParaRPr lang="es-E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</a:rPr>
                        <a:t>3,51</a:t>
                      </a:r>
                      <a:endParaRPr lang="es-E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</a:rPr>
                        <a:t>2,17</a:t>
                      </a:r>
                      <a:endParaRPr lang="es-E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</a:rPr>
                        <a:t>4,00</a:t>
                      </a:r>
                      <a:endParaRPr lang="es-E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754363202"/>
                  </a:ext>
                </a:extLst>
              </a:tr>
              <a:tr h="3810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</a:rPr>
                        <a:t>2019</a:t>
                      </a:r>
                      <a:endParaRPr lang="es-E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</a:rPr>
                        <a:t>4,31</a:t>
                      </a:r>
                      <a:endParaRPr lang="es-E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</a:rPr>
                        <a:t>6,31</a:t>
                      </a:r>
                      <a:endParaRPr lang="es-E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</a:rPr>
                        <a:t>2,51</a:t>
                      </a:r>
                      <a:endParaRPr lang="es-E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</a:rPr>
                        <a:t>4,19</a:t>
                      </a:r>
                      <a:endParaRPr lang="es-E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187090557"/>
                  </a:ext>
                </a:extLst>
              </a:tr>
              <a:tr h="3810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</a:rPr>
                        <a:t>2020</a:t>
                      </a:r>
                      <a:endParaRPr lang="es-E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</a:rPr>
                        <a:t>3,60</a:t>
                      </a:r>
                      <a:endParaRPr lang="es-E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</a:rPr>
                        <a:t>5,57</a:t>
                      </a:r>
                      <a:endParaRPr lang="es-E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</a:rPr>
                        <a:t>1,59</a:t>
                      </a:r>
                      <a:endParaRPr lang="es-E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effectLst/>
                        </a:rPr>
                        <a:t>3,48</a:t>
                      </a:r>
                      <a:endParaRPr lang="es-E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65688896"/>
                  </a:ext>
                </a:extLst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3889419" y="1204098"/>
            <a:ext cx="295232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Cuadro 29</a:t>
            </a:r>
            <a:endParaRPr kumimoji="0" lang="es-ES" altLang="es-E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Tasa de rentabilidad media* 2013-2020 (%)</a:t>
            </a:r>
            <a:r>
              <a:rPr kumimoji="0" lang="es-ES" altLang="es-E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endParaRPr kumimoji="0" lang="es-ES" altLang="es-E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3059832" y="3853297"/>
            <a:ext cx="1592103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altLang="es-ES" sz="1000" dirty="0">
                <a:ea typeface="Calibri" panose="020F0502020204030204" pitchFamily="34" charset="0"/>
                <a:cs typeface="Times New Roman" panose="02020603050405020304" pitchFamily="18" charset="0"/>
              </a:rPr>
              <a:t>(*) Ponderada por el activo</a:t>
            </a:r>
            <a:endParaRPr lang="es-ES" altLang="es-ES" sz="1000" dirty="0"/>
          </a:p>
        </p:txBody>
      </p:sp>
    </p:spTree>
    <p:extLst>
      <p:ext uri="{BB962C8B-B14F-4D97-AF65-F5344CB8AC3E}">
        <p14:creationId xmlns:p14="http://schemas.microsoft.com/office/powerpoint/2010/main" val="1604580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16D3F-7234-47EB-A1A2-6400F0C1C1C5}" type="slidenum">
              <a:rPr lang="es-ES" smtClean="0"/>
              <a:t>11</a:t>
            </a:fld>
            <a:endParaRPr lang="es-ES"/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6139512"/>
              </p:ext>
            </p:extLst>
          </p:nvPr>
        </p:nvGraphicFramePr>
        <p:xfrm>
          <a:off x="2174557" y="2605881"/>
          <a:ext cx="5061739" cy="2286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35934">
                  <a:extLst>
                    <a:ext uri="{9D8B030D-6E8A-4147-A177-3AD203B41FA5}">
                      <a16:colId xmlns:a16="http://schemas.microsoft.com/office/drawing/2014/main" val="1746876126"/>
                    </a:ext>
                  </a:extLst>
                </a:gridCol>
                <a:gridCol w="494951">
                  <a:extLst>
                    <a:ext uri="{9D8B030D-6E8A-4147-A177-3AD203B41FA5}">
                      <a16:colId xmlns:a16="http://schemas.microsoft.com/office/drawing/2014/main" val="1069399579"/>
                    </a:ext>
                  </a:extLst>
                </a:gridCol>
                <a:gridCol w="627988">
                  <a:extLst>
                    <a:ext uri="{9D8B030D-6E8A-4147-A177-3AD203B41FA5}">
                      <a16:colId xmlns:a16="http://schemas.microsoft.com/office/drawing/2014/main" val="412179829"/>
                    </a:ext>
                  </a:extLst>
                </a:gridCol>
                <a:gridCol w="627988">
                  <a:extLst>
                    <a:ext uri="{9D8B030D-6E8A-4147-A177-3AD203B41FA5}">
                      <a16:colId xmlns:a16="http://schemas.microsoft.com/office/drawing/2014/main" val="2179595985"/>
                    </a:ext>
                  </a:extLst>
                </a:gridCol>
                <a:gridCol w="599616">
                  <a:extLst>
                    <a:ext uri="{9D8B030D-6E8A-4147-A177-3AD203B41FA5}">
                      <a16:colId xmlns:a16="http://schemas.microsoft.com/office/drawing/2014/main" val="2480635641"/>
                    </a:ext>
                  </a:extLst>
                </a:gridCol>
                <a:gridCol w="494951">
                  <a:extLst>
                    <a:ext uri="{9D8B030D-6E8A-4147-A177-3AD203B41FA5}">
                      <a16:colId xmlns:a16="http://schemas.microsoft.com/office/drawing/2014/main" val="2125223606"/>
                    </a:ext>
                  </a:extLst>
                </a:gridCol>
                <a:gridCol w="481079">
                  <a:extLst>
                    <a:ext uri="{9D8B030D-6E8A-4147-A177-3AD203B41FA5}">
                      <a16:colId xmlns:a16="http://schemas.microsoft.com/office/drawing/2014/main" val="13309329"/>
                    </a:ext>
                  </a:extLst>
                </a:gridCol>
                <a:gridCol w="599616">
                  <a:extLst>
                    <a:ext uri="{9D8B030D-6E8A-4147-A177-3AD203B41FA5}">
                      <a16:colId xmlns:a16="http://schemas.microsoft.com/office/drawing/2014/main" val="2993378107"/>
                    </a:ext>
                  </a:extLst>
                </a:gridCol>
                <a:gridCol w="599616">
                  <a:extLst>
                    <a:ext uri="{9D8B030D-6E8A-4147-A177-3AD203B41FA5}">
                      <a16:colId xmlns:a16="http://schemas.microsoft.com/office/drawing/2014/main" val="2686613739"/>
                    </a:ext>
                  </a:extLst>
                </a:gridCol>
              </a:tblGrid>
              <a:tr h="67945">
                <a:tc rowSpan="2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</a:rPr>
                        <a:t> </a:t>
                      </a:r>
                      <a:endParaRPr lang="es-E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</a:rPr>
                        <a:t>Miles de euros corrientes</a:t>
                      </a:r>
                      <a:endParaRPr lang="es-E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</a:rPr>
                        <a:t>Miles de euros año 2000</a:t>
                      </a:r>
                      <a:endParaRPr lang="es-E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2297879"/>
                  </a:ext>
                </a:extLst>
              </a:tr>
              <a:tr h="67945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</a:rPr>
                        <a:t>Aragón</a:t>
                      </a:r>
                      <a:endParaRPr lang="es-E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</a:rPr>
                        <a:t>Huesca</a:t>
                      </a:r>
                      <a:endParaRPr lang="es-E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</a:rPr>
                        <a:t>Teruel</a:t>
                      </a:r>
                      <a:endParaRPr lang="es-E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</a:rPr>
                        <a:t>Zaragoza</a:t>
                      </a:r>
                      <a:endParaRPr lang="es-E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</a:rPr>
                        <a:t>Aragón</a:t>
                      </a:r>
                      <a:endParaRPr lang="es-E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</a:rPr>
                        <a:t>Huesca</a:t>
                      </a:r>
                      <a:endParaRPr lang="es-E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</a:rPr>
                        <a:t>Teruel</a:t>
                      </a:r>
                      <a:endParaRPr lang="es-E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</a:rPr>
                        <a:t>Zaragoza</a:t>
                      </a:r>
                      <a:endParaRPr lang="es-E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523418037"/>
                  </a:ext>
                </a:extLst>
              </a:tr>
              <a:tr h="4445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</a:rPr>
                        <a:t>2013</a:t>
                      </a:r>
                      <a:endParaRPr lang="es-E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</a:rPr>
                        <a:t>29,70</a:t>
                      </a:r>
                      <a:endParaRPr lang="es-E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</a:rPr>
                        <a:t>36,23</a:t>
                      </a:r>
                      <a:endParaRPr lang="es-E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</a:rPr>
                        <a:t>35,62</a:t>
                      </a:r>
                      <a:endParaRPr lang="es-E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</a:rPr>
                        <a:t>26,22</a:t>
                      </a:r>
                      <a:endParaRPr lang="es-E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</a:rPr>
                        <a:t>20,92</a:t>
                      </a:r>
                      <a:endParaRPr lang="es-E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</a:rPr>
                        <a:t>25,51</a:t>
                      </a:r>
                      <a:endParaRPr lang="es-E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</a:rPr>
                        <a:t>25,08</a:t>
                      </a:r>
                      <a:endParaRPr lang="es-E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</a:rPr>
                        <a:t>18,46</a:t>
                      </a:r>
                      <a:endParaRPr lang="es-E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149490574"/>
                  </a:ext>
                </a:extLst>
              </a:tr>
              <a:tr h="4445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</a:rPr>
                        <a:t>2014</a:t>
                      </a:r>
                      <a:endParaRPr lang="es-E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</a:rPr>
                        <a:t>45,80</a:t>
                      </a:r>
                      <a:endParaRPr lang="es-E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</a:rPr>
                        <a:t>39,98</a:t>
                      </a:r>
                      <a:endParaRPr lang="es-E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</a:rPr>
                        <a:t>41,32</a:t>
                      </a:r>
                      <a:endParaRPr lang="es-E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</a:rPr>
                        <a:t>47,19</a:t>
                      </a:r>
                      <a:endParaRPr lang="es-E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</a:rPr>
                        <a:t>32,38</a:t>
                      </a:r>
                      <a:endParaRPr lang="es-E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</a:rPr>
                        <a:t>28,26</a:t>
                      </a:r>
                      <a:endParaRPr lang="es-E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</a:rPr>
                        <a:t>29,21</a:t>
                      </a:r>
                      <a:endParaRPr lang="es-E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</a:rPr>
                        <a:t>33,36</a:t>
                      </a:r>
                      <a:endParaRPr lang="es-E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836386287"/>
                  </a:ext>
                </a:extLst>
              </a:tr>
              <a:tr h="4445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</a:rPr>
                        <a:t>2015</a:t>
                      </a:r>
                      <a:endParaRPr lang="es-E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</a:rPr>
                        <a:t>47,47</a:t>
                      </a:r>
                      <a:endParaRPr lang="es-E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</a:rPr>
                        <a:t>41,44</a:t>
                      </a:r>
                      <a:endParaRPr lang="es-E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</a:rPr>
                        <a:t>37,98</a:t>
                      </a:r>
                      <a:endParaRPr lang="es-E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</a:rPr>
                        <a:t>49,29</a:t>
                      </a:r>
                      <a:endParaRPr lang="es-E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</a:rPr>
                        <a:t>33,12</a:t>
                      </a:r>
                      <a:endParaRPr lang="es-E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</a:rPr>
                        <a:t>26,50</a:t>
                      </a:r>
                      <a:endParaRPr lang="es-E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</a:rPr>
                        <a:t>28,91</a:t>
                      </a:r>
                      <a:endParaRPr lang="es-E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</a:rPr>
                        <a:t>34,39</a:t>
                      </a:r>
                      <a:endParaRPr lang="es-E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439997261"/>
                  </a:ext>
                </a:extLst>
              </a:tr>
              <a:tr h="6477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</a:rPr>
                        <a:t>2016</a:t>
                      </a:r>
                      <a:endParaRPr lang="es-E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</a:rPr>
                        <a:t>48,19</a:t>
                      </a:r>
                      <a:endParaRPr lang="es-E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</a:rPr>
                        <a:t>47,26</a:t>
                      </a:r>
                      <a:endParaRPr lang="es-E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</a:rPr>
                        <a:t>45,69</a:t>
                      </a:r>
                      <a:endParaRPr lang="es-E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</a:rPr>
                        <a:t>48,58</a:t>
                      </a:r>
                      <a:endParaRPr lang="es-E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</a:rPr>
                        <a:t>33,41</a:t>
                      </a:r>
                      <a:endParaRPr lang="es-E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</a:rPr>
                        <a:t>32,77</a:t>
                      </a:r>
                      <a:endParaRPr lang="es-E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</a:rPr>
                        <a:t>31,68</a:t>
                      </a:r>
                      <a:endParaRPr lang="es-E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</a:rPr>
                        <a:t>33,68</a:t>
                      </a:r>
                      <a:endParaRPr lang="es-E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43414340"/>
                  </a:ext>
                </a:extLst>
              </a:tr>
              <a:tr h="6477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</a:rPr>
                        <a:t>2017</a:t>
                      </a:r>
                      <a:endParaRPr lang="es-E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</a:rPr>
                        <a:t>51,91</a:t>
                      </a:r>
                      <a:endParaRPr lang="es-E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</a:rPr>
                        <a:t>50,62</a:t>
                      </a:r>
                      <a:endParaRPr lang="es-E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</a:rPr>
                        <a:t>48,41</a:t>
                      </a:r>
                      <a:endParaRPr lang="es-E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</a:rPr>
                        <a:t>52,44</a:t>
                      </a:r>
                      <a:endParaRPr lang="es-E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</a:rPr>
                        <a:t>34,70</a:t>
                      </a:r>
                      <a:endParaRPr lang="es-E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</a:rPr>
                        <a:t>33,85</a:t>
                      </a:r>
                      <a:endParaRPr lang="es-E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</a:rPr>
                        <a:t>32,37</a:t>
                      </a:r>
                      <a:endParaRPr lang="es-E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</a:rPr>
                        <a:t>35,06</a:t>
                      </a:r>
                      <a:endParaRPr lang="es-E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847341426"/>
                  </a:ext>
                </a:extLst>
              </a:tr>
              <a:tr h="6477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</a:rPr>
                        <a:t>2018</a:t>
                      </a:r>
                      <a:endParaRPr lang="es-E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</a:rPr>
                        <a:t>48,65</a:t>
                      </a:r>
                      <a:endParaRPr lang="es-E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</a:rPr>
                        <a:t>43,10</a:t>
                      </a:r>
                      <a:endParaRPr lang="es-E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</a:rPr>
                        <a:t>44,82</a:t>
                      </a:r>
                      <a:endParaRPr lang="es-E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</a:rPr>
                        <a:t>50,12</a:t>
                      </a:r>
                      <a:endParaRPr lang="es-E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</a:rPr>
                        <a:t>31,84</a:t>
                      </a:r>
                      <a:endParaRPr lang="es-E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</a:rPr>
                        <a:t>28,21</a:t>
                      </a:r>
                      <a:endParaRPr lang="es-E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</a:rPr>
                        <a:t>29,33</a:t>
                      </a:r>
                      <a:endParaRPr lang="es-E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</a:rPr>
                        <a:t>32,80</a:t>
                      </a:r>
                      <a:endParaRPr lang="es-E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4033252763"/>
                  </a:ext>
                </a:extLst>
              </a:tr>
              <a:tr h="6477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</a:rPr>
                        <a:t>2019</a:t>
                      </a:r>
                      <a:endParaRPr lang="es-E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</a:rPr>
                        <a:t>57,93</a:t>
                      </a:r>
                      <a:endParaRPr lang="es-E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</a:rPr>
                        <a:t>56,74</a:t>
                      </a:r>
                      <a:endParaRPr lang="es-E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</a:rPr>
                        <a:t>51,83</a:t>
                      </a:r>
                      <a:endParaRPr lang="es-E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</a:rPr>
                        <a:t>57,93</a:t>
                      </a:r>
                      <a:endParaRPr lang="es-E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</a:rPr>
                        <a:t>37,43</a:t>
                      </a:r>
                      <a:endParaRPr lang="es-E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</a:rPr>
                        <a:t>36,65</a:t>
                      </a:r>
                      <a:endParaRPr lang="es-E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</a:rPr>
                        <a:t>33,49</a:t>
                      </a:r>
                      <a:endParaRPr lang="es-E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</a:rPr>
                        <a:t>37,88</a:t>
                      </a:r>
                      <a:endParaRPr lang="es-E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923997995"/>
                  </a:ext>
                </a:extLst>
              </a:tr>
              <a:tr h="6477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</a:rPr>
                        <a:t>2020</a:t>
                      </a:r>
                      <a:endParaRPr lang="es-E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</a:rPr>
                        <a:t>54,41</a:t>
                      </a:r>
                      <a:endParaRPr lang="es-E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effectLst/>
                        </a:rPr>
                        <a:t>57,08</a:t>
                      </a:r>
                      <a:endParaRPr lang="es-E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</a:rPr>
                        <a:t>49,80</a:t>
                      </a:r>
                      <a:endParaRPr lang="es-E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</a:rPr>
                        <a:t>54,29</a:t>
                      </a:r>
                      <a:endParaRPr lang="es-E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</a:rPr>
                        <a:t>34,48</a:t>
                      </a:r>
                      <a:endParaRPr lang="es-E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</a:rPr>
                        <a:t>36,17</a:t>
                      </a:r>
                      <a:endParaRPr lang="es-E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</a:rPr>
                        <a:t>31,56</a:t>
                      </a:r>
                      <a:endParaRPr lang="es-E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effectLst/>
                        </a:rPr>
                        <a:t>34,40</a:t>
                      </a:r>
                      <a:endParaRPr lang="es-E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220133296"/>
                  </a:ext>
                </a:extLst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3734457" y="2181341"/>
            <a:ext cx="184565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Cuadro 30</a:t>
            </a:r>
            <a:endParaRPr kumimoji="0" lang="es-ES" altLang="es-E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Productividad* 2013-2020</a:t>
            </a:r>
            <a:endParaRPr kumimoji="0" lang="es-ES" altLang="es-E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2174557" y="4858617"/>
            <a:ext cx="2162772" cy="29931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es-ES" sz="10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(*) Ponderada por el nº de empleados</a:t>
            </a:r>
            <a:endParaRPr lang="es-ES" sz="1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134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16D3F-7234-47EB-A1A2-6400F0C1C1C5}" type="slidenum">
              <a:rPr lang="es-ES" smtClean="0"/>
              <a:t>12</a:t>
            </a:fld>
            <a:endParaRPr lang="es-ES"/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2324203"/>
              </p:ext>
            </p:extLst>
          </p:nvPr>
        </p:nvGraphicFramePr>
        <p:xfrm>
          <a:off x="1115618" y="1292956"/>
          <a:ext cx="7056783" cy="5063396"/>
        </p:xfrm>
        <a:graphic>
          <a:graphicData uri="http://schemas.openxmlformats.org/drawingml/2006/table">
            <a:tbl>
              <a:tblPr firstRow="1" firstCol="1" bandRow="1"/>
              <a:tblGrid>
                <a:gridCol w="261924">
                  <a:extLst>
                    <a:ext uri="{9D8B030D-6E8A-4147-A177-3AD203B41FA5}">
                      <a16:colId xmlns:a16="http://schemas.microsoft.com/office/drawing/2014/main" val="1777469834"/>
                    </a:ext>
                  </a:extLst>
                </a:gridCol>
                <a:gridCol w="4220422">
                  <a:extLst>
                    <a:ext uri="{9D8B030D-6E8A-4147-A177-3AD203B41FA5}">
                      <a16:colId xmlns:a16="http://schemas.microsoft.com/office/drawing/2014/main" val="2408256023"/>
                    </a:ext>
                  </a:extLst>
                </a:gridCol>
                <a:gridCol w="629996">
                  <a:extLst>
                    <a:ext uri="{9D8B030D-6E8A-4147-A177-3AD203B41FA5}">
                      <a16:colId xmlns:a16="http://schemas.microsoft.com/office/drawing/2014/main" val="3997664634"/>
                    </a:ext>
                  </a:extLst>
                </a:gridCol>
                <a:gridCol w="611386">
                  <a:extLst>
                    <a:ext uri="{9D8B030D-6E8A-4147-A177-3AD203B41FA5}">
                      <a16:colId xmlns:a16="http://schemas.microsoft.com/office/drawing/2014/main" val="3036988053"/>
                    </a:ext>
                  </a:extLst>
                </a:gridCol>
                <a:gridCol w="565204">
                  <a:extLst>
                    <a:ext uri="{9D8B030D-6E8A-4147-A177-3AD203B41FA5}">
                      <a16:colId xmlns:a16="http://schemas.microsoft.com/office/drawing/2014/main" val="3455302600"/>
                    </a:ext>
                  </a:extLst>
                </a:gridCol>
                <a:gridCol w="767851">
                  <a:extLst>
                    <a:ext uri="{9D8B030D-6E8A-4147-A177-3AD203B41FA5}">
                      <a16:colId xmlns:a16="http://schemas.microsoft.com/office/drawing/2014/main" val="2405274664"/>
                    </a:ext>
                  </a:extLst>
                </a:gridCol>
              </a:tblGrid>
              <a:tr h="21258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es-ES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813" marR="438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SECTOR</a:t>
                      </a:r>
                      <a:endParaRPr lang="es-E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813" marR="4381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Aragón</a:t>
                      </a:r>
                      <a:endParaRPr lang="es-E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813" marR="438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Huesca</a:t>
                      </a:r>
                      <a:endParaRPr lang="es-E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813" marR="43813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Teruel</a:t>
                      </a:r>
                      <a:endParaRPr lang="es-E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813" marR="43813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Zaragoza</a:t>
                      </a:r>
                      <a:endParaRPr lang="es-E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813" marR="4381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94663238"/>
                  </a:ext>
                </a:extLst>
              </a:tr>
              <a:tr h="201662"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s-E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813" marR="438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800" b="1" dirty="0">
                          <a:solidFill>
                            <a:srgbClr val="4F81BD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Agricultura, silvicultura y pesca</a:t>
                      </a:r>
                      <a:endParaRPr lang="es-E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813" marR="438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800" b="1">
                          <a:solidFill>
                            <a:srgbClr val="4F81BD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6,63</a:t>
                      </a:r>
                      <a:endParaRPr lang="es-E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813" marR="438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</a:t>
                      </a:r>
                      <a:r>
                        <a:rPr lang="es-ES" sz="800" b="1">
                          <a:solidFill>
                            <a:srgbClr val="4F81BD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8,22</a:t>
                      </a:r>
                      <a:endParaRPr lang="es-E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813" marR="4381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800" b="1">
                          <a:solidFill>
                            <a:srgbClr val="4F81BD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4,33</a:t>
                      </a:r>
                      <a:endParaRPr lang="es-E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813" marR="43813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800" b="1">
                          <a:solidFill>
                            <a:srgbClr val="4F81BD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5,35</a:t>
                      </a:r>
                      <a:endParaRPr lang="es-E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813" marR="43813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09812593"/>
                  </a:ext>
                </a:extLst>
              </a:tr>
              <a:tr h="201662"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s-E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813" marR="438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800" b="1">
                          <a:solidFill>
                            <a:srgbClr val="4F81BD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Industrias extractivas</a:t>
                      </a:r>
                      <a:endParaRPr lang="es-E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813" marR="438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800" b="1">
                          <a:solidFill>
                            <a:srgbClr val="4F81BD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5,12</a:t>
                      </a:r>
                      <a:endParaRPr lang="es-E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813" marR="438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0,42</a:t>
                      </a:r>
                      <a:endParaRPr lang="es-E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813" marR="4381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800" b="1">
                          <a:solidFill>
                            <a:srgbClr val="4F81BD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6,96</a:t>
                      </a:r>
                      <a:endParaRPr lang="es-E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813" marR="438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800" b="1">
                          <a:solidFill>
                            <a:srgbClr val="4F81BD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5,34</a:t>
                      </a:r>
                      <a:endParaRPr lang="es-E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813" marR="438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3966386"/>
                  </a:ext>
                </a:extLst>
              </a:tr>
              <a:tr h="201662"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s-E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813" marR="438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800" b="1">
                          <a:solidFill>
                            <a:srgbClr val="4F81BD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Industria de la alimentación, bebidas y tabaco</a:t>
                      </a:r>
                      <a:endParaRPr lang="es-E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813" marR="438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800" b="1">
                          <a:solidFill>
                            <a:srgbClr val="4F81BD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6,65</a:t>
                      </a:r>
                      <a:endParaRPr lang="es-E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813" marR="438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800" b="1">
                          <a:solidFill>
                            <a:srgbClr val="4F81BD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7,97</a:t>
                      </a:r>
                      <a:endParaRPr lang="es-E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813" marR="4381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1,55</a:t>
                      </a:r>
                      <a:endParaRPr lang="es-E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813" marR="438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800" b="1">
                          <a:solidFill>
                            <a:srgbClr val="4F81BD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6,63</a:t>
                      </a:r>
                      <a:endParaRPr lang="es-E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813" marR="438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16510698"/>
                  </a:ext>
                </a:extLst>
              </a:tr>
              <a:tr h="201662"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s-E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813" marR="438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Industria textil, confección ,cuero y calzado</a:t>
                      </a:r>
                      <a:endParaRPr lang="es-E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813" marR="438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1,60</a:t>
                      </a:r>
                      <a:endParaRPr lang="es-E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813" marR="438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800" b="1">
                          <a:solidFill>
                            <a:srgbClr val="4F81BD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7,43</a:t>
                      </a:r>
                      <a:endParaRPr lang="es-E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813" marR="4381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8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-21,87</a:t>
                      </a:r>
                      <a:endParaRPr lang="es-E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813" marR="438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1,61</a:t>
                      </a:r>
                      <a:endParaRPr lang="es-E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813" marR="438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2876380"/>
                  </a:ext>
                </a:extLst>
              </a:tr>
              <a:tr h="201662"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s-E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813" marR="438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800" b="1">
                          <a:solidFill>
                            <a:srgbClr val="4F81BD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Industria de la madera , corcho, papel y artes gráficas</a:t>
                      </a:r>
                      <a:endParaRPr lang="es-E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813" marR="438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800" b="1">
                          <a:solidFill>
                            <a:srgbClr val="4F81BD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6,58</a:t>
                      </a:r>
                      <a:endParaRPr lang="es-E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813" marR="438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2,48</a:t>
                      </a:r>
                      <a:endParaRPr lang="es-E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813" marR="4381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800" b="1">
                          <a:solidFill>
                            <a:srgbClr val="4F81BD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6,91</a:t>
                      </a:r>
                      <a:endParaRPr lang="es-E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813" marR="438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800" b="1">
                          <a:solidFill>
                            <a:srgbClr val="4F81BD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6,79</a:t>
                      </a:r>
                      <a:endParaRPr lang="es-E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813" marR="438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58253957"/>
                  </a:ext>
                </a:extLst>
              </a:tr>
              <a:tr h="201662"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s-E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813" marR="438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800" b="1">
                          <a:solidFill>
                            <a:srgbClr val="4F81BD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Coquerías, refino de petróleo, industria química y farmacéutica</a:t>
                      </a:r>
                      <a:endParaRPr lang="es-E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813" marR="438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800" b="1">
                          <a:solidFill>
                            <a:srgbClr val="4F81BD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18,61</a:t>
                      </a:r>
                      <a:endParaRPr lang="es-E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813" marR="438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800" b="1">
                          <a:solidFill>
                            <a:srgbClr val="4F81BD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11,87</a:t>
                      </a:r>
                      <a:endParaRPr lang="es-E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813" marR="4381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800" b="1">
                          <a:solidFill>
                            <a:srgbClr val="4F81BD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5,04</a:t>
                      </a:r>
                      <a:endParaRPr lang="es-E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813" marR="438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800" b="1">
                          <a:solidFill>
                            <a:srgbClr val="4F81BD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22,11</a:t>
                      </a:r>
                      <a:endParaRPr lang="es-E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813" marR="438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92508302"/>
                  </a:ext>
                </a:extLst>
              </a:tr>
              <a:tr h="20166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  7</a:t>
                      </a:r>
                      <a:endParaRPr lang="es-E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813" marR="438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Fabricación de caucho, plástico y otros productos de minerales no metálicos</a:t>
                      </a:r>
                      <a:endParaRPr lang="es-E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813" marR="438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1,72</a:t>
                      </a:r>
                      <a:endParaRPr lang="es-E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813" marR="438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3,25</a:t>
                      </a:r>
                      <a:endParaRPr lang="es-E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813" marR="4381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8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-0,54</a:t>
                      </a:r>
                      <a:endParaRPr lang="es-E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813" marR="438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800" b="1">
                          <a:solidFill>
                            <a:srgbClr val="4F81BD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8,10</a:t>
                      </a:r>
                      <a:endParaRPr lang="es-E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813" marR="438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09109625"/>
                  </a:ext>
                </a:extLst>
              </a:tr>
              <a:tr h="201662"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s-E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813" marR="438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800" b="1">
                          <a:solidFill>
                            <a:srgbClr val="4F81BD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Metalurgia y fabricación de productos metálicos</a:t>
                      </a:r>
                      <a:endParaRPr lang="es-E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813" marR="438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800" b="1">
                          <a:solidFill>
                            <a:srgbClr val="4F81BD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4,41</a:t>
                      </a:r>
                      <a:endParaRPr lang="es-E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813" marR="438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5,09</a:t>
                      </a:r>
                      <a:endParaRPr lang="es-E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813" marR="4381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800" b="1">
                          <a:solidFill>
                            <a:srgbClr val="4F81BD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7,12</a:t>
                      </a:r>
                      <a:endParaRPr lang="es-E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813" marR="438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800" b="1">
                          <a:solidFill>
                            <a:srgbClr val="4F81BD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4,06</a:t>
                      </a:r>
                      <a:endParaRPr lang="es-E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813" marR="438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079167"/>
                  </a:ext>
                </a:extLst>
              </a:tr>
              <a:tr h="201662"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es-E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813" marR="438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600" b="1">
                          <a:solidFill>
                            <a:srgbClr val="4F81BD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Fabricación de productos informáticos, electrónicos y ópticos, material eléctrico, maquinaria y equipo </a:t>
                      </a:r>
                      <a:endParaRPr lang="es-E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813" marR="438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800" b="1">
                          <a:solidFill>
                            <a:srgbClr val="4F81BD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4,93</a:t>
                      </a:r>
                      <a:endParaRPr lang="es-E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813" marR="438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2,89</a:t>
                      </a:r>
                      <a:endParaRPr lang="es-E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813" marR="4381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800" b="1">
                          <a:solidFill>
                            <a:srgbClr val="4F81BD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7,83</a:t>
                      </a:r>
                      <a:endParaRPr lang="es-E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813" marR="438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800" b="1">
                          <a:solidFill>
                            <a:srgbClr val="4F81BD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5,03</a:t>
                      </a:r>
                      <a:endParaRPr lang="es-E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813" marR="438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19364927"/>
                  </a:ext>
                </a:extLst>
              </a:tr>
              <a:tr h="201662"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s-E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813" marR="438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Fabricación de material de transporte</a:t>
                      </a:r>
                      <a:endParaRPr lang="es-E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813" marR="438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1,78</a:t>
                      </a:r>
                      <a:endParaRPr lang="es-E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813" marR="438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800" b="1">
                          <a:solidFill>
                            <a:srgbClr val="4F81BD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13,94</a:t>
                      </a:r>
                      <a:endParaRPr lang="es-E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813" marR="4381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0,11</a:t>
                      </a:r>
                      <a:endParaRPr lang="es-E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813" marR="438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1,70</a:t>
                      </a:r>
                      <a:endParaRPr lang="es-E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813" marR="438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12983370"/>
                  </a:ext>
                </a:extLst>
              </a:tr>
              <a:tr h="201662"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es-E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813" marR="438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800" b="1">
                          <a:solidFill>
                            <a:srgbClr val="4F81BD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Fabricación de muebles, otras industrias, reparación de material y equipo</a:t>
                      </a:r>
                      <a:endParaRPr lang="es-E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813" marR="438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800" b="1">
                          <a:solidFill>
                            <a:srgbClr val="4F81BD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3,71</a:t>
                      </a:r>
                      <a:endParaRPr lang="es-E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813" marR="438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3,43</a:t>
                      </a:r>
                      <a:endParaRPr lang="es-E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813" marR="4381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800" b="1">
                          <a:solidFill>
                            <a:srgbClr val="4F81BD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15,02</a:t>
                      </a:r>
                      <a:endParaRPr lang="es-E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813" marR="438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3,00</a:t>
                      </a:r>
                      <a:endParaRPr lang="es-E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813" marR="438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50540901"/>
                  </a:ext>
                </a:extLst>
              </a:tr>
              <a:tr h="201662"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es-E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813" marR="438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800" b="1">
                          <a:solidFill>
                            <a:srgbClr val="4F81BD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Suministro de energía eléctrica, gas, saneamiento y residuos</a:t>
                      </a:r>
                      <a:endParaRPr lang="es-E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813" marR="438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800" b="1">
                          <a:solidFill>
                            <a:srgbClr val="4F81BD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4,14</a:t>
                      </a:r>
                      <a:endParaRPr lang="es-E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813" marR="438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5,29</a:t>
                      </a:r>
                      <a:endParaRPr lang="es-E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813" marR="4381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800" b="1">
                          <a:solidFill>
                            <a:srgbClr val="4F81BD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7,90</a:t>
                      </a:r>
                      <a:endParaRPr lang="es-E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813" marR="438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800" b="1">
                          <a:solidFill>
                            <a:srgbClr val="4F81BD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3,98</a:t>
                      </a:r>
                      <a:endParaRPr lang="es-E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813" marR="438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3203023"/>
                  </a:ext>
                </a:extLst>
              </a:tr>
              <a:tr h="201662"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es-E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813" marR="438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Construcción</a:t>
                      </a:r>
                      <a:endParaRPr lang="es-E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813" marR="438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1,52</a:t>
                      </a:r>
                      <a:endParaRPr lang="es-E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813" marR="438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4,20</a:t>
                      </a:r>
                      <a:endParaRPr lang="es-E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813" marR="4381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2,23</a:t>
                      </a:r>
                      <a:endParaRPr lang="es-E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813" marR="438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1,02</a:t>
                      </a:r>
                      <a:endParaRPr lang="es-E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813" marR="438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95261820"/>
                  </a:ext>
                </a:extLst>
              </a:tr>
              <a:tr h="201662"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es-E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813" marR="438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800" b="1">
                          <a:solidFill>
                            <a:srgbClr val="4F81BD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Comercio </a:t>
                      </a:r>
                      <a:endParaRPr lang="es-E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813" marR="438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800" b="1">
                          <a:solidFill>
                            <a:srgbClr val="4F81BD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4,83</a:t>
                      </a:r>
                      <a:endParaRPr lang="es-E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813" marR="438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800" b="1">
                          <a:solidFill>
                            <a:srgbClr val="4F81BD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6,23</a:t>
                      </a:r>
                      <a:endParaRPr lang="es-E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813" marR="4381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3,31</a:t>
                      </a:r>
                      <a:endParaRPr lang="es-E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813" marR="438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800" b="1">
                          <a:solidFill>
                            <a:srgbClr val="4F81BD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4,73</a:t>
                      </a:r>
                      <a:endParaRPr lang="es-E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813" marR="438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50446629"/>
                  </a:ext>
                </a:extLst>
              </a:tr>
              <a:tr h="201662"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es-E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813" marR="438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Transporte y almacenamiento</a:t>
                      </a:r>
                      <a:endParaRPr lang="es-E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813" marR="438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2,84</a:t>
                      </a:r>
                      <a:endParaRPr lang="es-E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813" marR="438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800" b="1">
                          <a:solidFill>
                            <a:srgbClr val="4F81BD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5,66</a:t>
                      </a:r>
                      <a:endParaRPr lang="es-E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813" marR="4381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3,83</a:t>
                      </a:r>
                      <a:endParaRPr lang="es-E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813" marR="438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2,37</a:t>
                      </a:r>
                      <a:endParaRPr lang="es-E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813" marR="438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57955796"/>
                  </a:ext>
                </a:extLst>
              </a:tr>
              <a:tr h="20166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16</a:t>
                      </a:r>
                      <a:endParaRPr lang="es-E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813" marR="438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rgbClr val="4F81BD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Hostelería</a:t>
                      </a:r>
                      <a:endParaRPr lang="es-E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813" marR="438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800" b="1">
                          <a:solidFill>
                            <a:srgbClr val="4F81BD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4,93</a:t>
                      </a:r>
                      <a:endParaRPr lang="es-E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813" marR="438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800" b="1">
                          <a:solidFill>
                            <a:srgbClr val="4F81BD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6,55</a:t>
                      </a:r>
                      <a:endParaRPr lang="es-E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813" marR="4381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3,34</a:t>
                      </a:r>
                      <a:endParaRPr lang="es-E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813" marR="438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800" b="1">
                          <a:solidFill>
                            <a:srgbClr val="4F81BD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4,83</a:t>
                      </a:r>
                      <a:endParaRPr lang="es-E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813" marR="438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98245532"/>
                  </a:ext>
                </a:extLst>
              </a:tr>
              <a:tr h="201662"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es-E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813" marR="438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rgbClr val="4F81BD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Información y comunicaciones</a:t>
                      </a:r>
                      <a:endParaRPr lang="es-E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813" marR="438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800" b="1">
                          <a:solidFill>
                            <a:srgbClr val="4F81BD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7,71</a:t>
                      </a:r>
                      <a:endParaRPr lang="es-E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813" marR="438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0,85</a:t>
                      </a:r>
                      <a:endParaRPr lang="es-E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813" marR="4381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8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-1,93</a:t>
                      </a:r>
                      <a:endParaRPr lang="es-E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813" marR="438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8,25</a:t>
                      </a:r>
                      <a:endParaRPr lang="es-E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813" marR="438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37514602"/>
                  </a:ext>
                </a:extLst>
              </a:tr>
              <a:tr h="201662"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es-E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813" marR="438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Actividades financieras y de seguros</a:t>
                      </a:r>
                      <a:endParaRPr lang="es-E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813" marR="438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1,17</a:t>
                      </a:r>
                      <a:endParaRPr lang="es-E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813" marR="438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1,20</a:t>
                      </a:r>
                      <a:endParaRPr lang="es-E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813" marR="4381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1,78</a:t>
                      </a:r>
                      <a:endParaRPr lang="es-E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813" marR="438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1,15</a:t>
                      </a:r>
                      <a:endParaRPr lang="es-E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813" marR="438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89906786"/>
                  </a:ext>
                </a:extLst>
              </a:tr>
              <a:tr h="201662"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lang="es-E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813" marR="438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Actividades inmobiliarias</a:t>
                      </a:r>
                      <a:endParaRPr lang="es-E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813" marR="438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1,37</a:t>
                      </a:r>
                      <a:endParaRPr lang="es-E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813" marR="438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2,57</a:t>
                      </a:r>
                      <a:endParaRPr lang="es-E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813" marR="4381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0,47</a:t>
                      </a:r>
                      <a:endParaRPr lang="es-E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813" marR="438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1,29</a:t>
                      </a:r>
                      <a:endParaRPr lang="es-E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813" marR="438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73627913"/>
                  </a:ext>
                </a:extLst>
              </a:tr>
              <a:tr h="201662"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es-E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813" marR="438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800" b="1">
                          <a:solidFill>
                            <a:srgbClr val="4F81BD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Actividades profesionales y administrativas y servicios auxiliares</a:t>
                      </a:r>
                      <a:endParaRPr lang="es-E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813" marR="438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800" b="1">
                          <a:solidFill>
                            <a:srgbClr val="4F81BD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3,83</a:t>
                      </a:r>
                      <a:endParaRPr lang="es-E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813" marR="438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1,73</a:t>
                      </a:r>
                      <a:endParaRPr lang="es-E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813" marR="4381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1,31</a:t>
                      </a:r>
                      <a:endParaRPr lang="es-E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813" marR="438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800" b="1">
                          <a:solidFill>
                            <a:srgbClr val="4F81BD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4,45</a:t>
                      </a:r>
                      <a:endParaRPr lang="es-E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813" marR="4381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73529160"/>
                  </a:ext>
                </a:extLst>
              </a:tr>
              <a:tr h="201662"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endParaRPr lang="es-E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813" marR="438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800" b="1">
                          <a:solidFill>
                            <a:srgbClr val="4F81BD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Educación</a:t>
                      </a:r>
                      <a:endParaRPr lang="es-E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813" marR="438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800" b="1">
                          <a:solidFill>
                            <a:srgbClr val="4F81BD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10,79</a:t>
                      </a:r>
                      <a:endParaRPr lang="es-E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813" marR="438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0,47</a:t>
                      </a:r>
                      <a:endParaRPr lang="es-E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813" marR="438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3,84</a:t>
                      </a:r>
                      <a:endParaRPr lang="es-E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813" marR="438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800" b="1">
                          <a:solidFill>
                            <a:srgbClr val="4F81BD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11,81</a:t>
                      </a:r>
                      <a:endParaRPr lang="es-E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813" marR="438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67272466"/>
                  </a:ext>
                </a:extLst>
              </a:tr>
              <a:tr h="201662"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endParaRPr lang="es-E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813" marR="438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800" b="1">
                          <a:solidFill>
                            <a:srgbClr val="4F81BD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Actividades sanitarias y de servicios sociales</a:t>
                      </a:r>
                      <a:endParaRPr lang="es-E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813" marR="438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800" b="1">
                          <a:solidFill>
                            <a:srgbClr val="4F81BD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3,83</a:t>
                      </a:r>
                      <a:endParaRPr lang="es-E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813" marR="438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4,59</a:t>
                      </a:r>
                      <a:endParaRPr lang="es-E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813" marR="438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800" b="1">
                          <a:solidFill>
                            <a:srgbClr val="4F81BD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6,12</a:t>
                      </a:r>
                      <a:endParaRPr lang="es-E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813" marR="438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800" b="1">
                          <a:solidFill>
                            <a:srgbClr val="4F81BD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3,74</a:t>
                      </a:r>
                      <a:endParaRPr lang="es-E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813" marR="438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49041552"/>
                  </a:ext>
                </a:extLst>
              </a:tr>
              <a:tr h="20166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23</a:t>
                      </a:r>
                      <a:endParaRPr lang="es-E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813" marR="438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Actividades artísticas, de entretenimiento, de reparación y otros servicios</a:t>
                      </a:r>
                      <a:endParaRPr lang="es-E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813" marR="438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0,17</a:t>
                      </a:r>
                      <a:endParaRPr lang="es-E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813" marR="438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1,96</a:t>
                      </a:r>
                      <a:endParaRPr lang="es-E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813" marR="438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8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-4,62</a:t>
                      </a:r>
                      <a:endParaRPr lang="es-E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813" marR="438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0,86</a:t>
                      </a:r>
                      <a:endParaRPr lang="es-E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813" marR="438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09909716"/>
                  </a:ext>
                </a:extLst>
              </a:tr>
              <a:tr h="21258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es-ES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813" marR="438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Total economía</a:t>
                      </a:r>
                      <a:endParaRPr lang="es-E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813" marR="438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3,60 </a:t>
                      </a:r>
                      <a:endParaRPr lang="es-E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813" marR="438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5,57</a:t>
                      </a:r>
                      <a:endParaRPr lang="es-E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813" marR="43813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1,59</a:t>
                      </a:r>
                      <a:endParaRPr lang="es-E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813" marR="43813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8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3,48</a:t>
                      </a:r>
                      <a:endParaRPr lang="es-E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813" marR="4381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3796826"/>
                  </a:ext>
                </a:extLst>
              </a:tr>
            </a:tbl>
          </a:graphicData>
        </a:graphic>
      </p:graphicFrame>
      <p:sp>
        <p:nvSpPr>
          <p:cNvPr id="5" name="Rectángulo 4"/>
          <p:cNvSpPr/>
          <p:nvPr/>
        </p:nvSpPr>
        <p:spPr>
          <a:xfrm>
            <a:off x="2627784" y="820223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Aft>
                <a:spcPts val="0"/>
              </a:spcAft>
            </a:pPr>
            <a:r>
              <a:rPr lang="es-ES" sz="900" b="1" dirty="0">
                <a:ea typeface="Calibri" panose="020F0502020204030204" pitchFamily="34" charset="0"/>
                <a:cs typeface="Times New Roman" panose="02020603050405020304" pitchFamily="18" charset="0"/>
              </a:rPr>
              <a:t>Cuadro 31</a:t>
            </a:r>
            <a:endParaRPr lang="es-ES" sz="9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s-ES" sz="900" b="1" dirty="0">
                <a:ea typeface="Calibri" panose="020F0502020204030204" pitchFamily="34" charset="0"/>
                <a:cs typeface="Times New Roman" panose="02020603050405020304" pitchFamily="18" charset="0"/>
              </a:rPr>
              <a:t>Rentabilidad por sectores. Año 2020</a:t>
            </a:r>
            <a:endParaRPr lang="es-ES" sz="9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1315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0" y="17297"/>
            <a:ext cx="9180512" cy="73558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Aft>
                <a:spcPts val="0"/>
              </a:spcAft>
            </a:pPr>
            <a:r>
              <a:rPr lang="es-ES" sz="2400" b="1" u="sng" dirty="0">
                <a:solidFill>
                  <a:srgbClr val="A40020"/>
                </a:solidFill>
                <a:latin typeface="+mj-lt"/>
                <a:ea typeface="+mj-ea"/>
                <a:cs typeface="+mj-cs"/>
              </a:rPr>
              <a:t>Valoración año </a:t>
            </a:r>
            <a:r>
              <a:rPr lang="es-ES" sz="2400" b="1" u="sng" dirty="0" smtClean="0">
                <a:solidFill>
                  <a:srgbClr val="A40020"/>
                </a:solidFill>
                <a:latin typeface="+mj-lt"/>
                <a:ea typeface="+mj-ea"/>
                <a:cs typeface="+mj-cs"/>
              </a:rPr>
              <a:t>2022 </a:t>
            </a:r>
            <a:r>
              <a:rPr lang="es-ES" sz="2400" b="1" u="sng" dirty="0">
                <a:solidFill>
                  <a:srgbClr val="A40020"/>
                </a:solidFill>
                <a:latin typeface="+mj-lt"/>
                <a:ea typeface="+mj-ea"/>
                <a:cs typeface="+mj-cs"/>
              </a:rPr>
              <a:t>desde </a:t>
            </a:r>
            <a:r>
              <a:rPr lang="es-ES" sz="2400" b="1" u="sng" dirty="0" smtClean="0">
                <a:solidFill>
                  <a:srgbClr val="A40020"/>
                </a:solidFill>
                <a:latin typeface="+mj-lt"/>
                <a:ea typeface="+mj-ea"/>
                <a:cs typeface="+mj-cs"/>
              </a:rPr>
              <a:t>octubre </a:t>
            </a:r>
            <a:r>
              <a:rPr lang="es-ES" sz="2400" b="1" u="sng" dirty="0">
                <a:solidFill>
                  <a:srgbClr val="A40020"/>
                </a:solidFill>
                <a:latin typeface="+mj-lt"/>
                <a:ea typeface="+mj-ea"/>
                <a:cs typeface="+mj-cs"/>
              </a:rPr>
              <a:t>de </a:t>
            </a:r>
            <a:r>
              <a:rPr lang="es-ES" sz="2400" b="1" u="sng" dirty="0" smtClean="0">
                <a:solidFill>
                  <a:srgbClr val="A40020"/>
                </a:solidFill>
                <a:latin typeface="+mj-lt"/>
                <a:ea typeface="+mj-ea"/>
                <a:cs typeface="+mj-cs"/>
              </a:rPr>
              <a:t>2023</a:t>
            </a:r>
            <a:endParaRPr lang="es-ES" sz="2400" b="1" u="sng" dirty="0">
              <a:solidFill>
                <a:srgbClr val="A40020"/>
              </a:solidFill>
              <a:latin typeface="+mj-lt"/>
              <a:ea typeface="+mj-ea"/>
              <a:cs typeface="+mj-cs"/>
            </a:endParaRPr>
          </a:p>
          <a:p>
            <a:pPr algn="just" fontAlgn="base"/>
            <a:r>
              <a:rPr lang="es-ES" sz="2400" b="1" u="sng" dirty="0" smtClean="0">
                <a:solidFill>
                  <a:schemeClr val="tx2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endParaRPr lang="es-ES" sz="2400" dirty="0">
              <a:solidFill>
                <a:schemeClr val="tx2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es-ES" sz="3600" b="1" dirty="0">
                <a:solidFill>
                  <a:srgbClr val="A40020"/>
                </a:solidFill>
                <a:latin typeface="+mj-lt"/>
                <a:ea typeface="+mj-ea"/>
                <a:cs typeface="+mj-cs"/>
              </a:rPr>
              <a:t>INFORME ECONÓMICO DE ARAGÓN </a:t>
            </a:r>
            <a:r>
              <a:rPr lang="es-ES" sz="3600" b="1" dirty="0" smtClean="0">
                <a:solidFill>
                  <a:srgbClr val="A40020"/>
                </a:solidFill>
                <a:latin typeface="+mj-lt"/>
                <a:ea typeface="+mj-ea"/>
                <a:cs typeface="+mj-cs"/>
              </a:rPr>
              <a:t>2022</a:t>
            </a:r>
            <a:endParaRPr lang="es-ES" sz="3600" b="1" dirty="0">
              <a:solidFill>
                <a:srgbClr val="A40020"/>
              </a:solidFill>
              <a:latin typeface="+mj-lt"/>
              <a:ea typeface="+mj-ea"/>
              <a:cs typeface="+mj-cs"/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endParaRPr lang="es-ES" sz="2400" b="1" dirty="0" smtClean="0">
              <a:solidFill>
                <a:schemeClr val="tx2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algn="just"/>
            <a:r>
              <a:rPr lang="es-ES" sz="2800" b="1" dirty="0" smtClean="0">
                <a:solidFill>
                  <a:schemeClr val="tx2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La economía aragonesa </a:t>
            </a:r>
            <a:r>
              <a:rPr lang="es-ES" sz="2800" b="1" dirty="0">
                <a:solidFill>
                  <a:schemeClr val="tx2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mostró </a:t>
            </a:r>
            <a:r>
              <a:rPr lang="es-ES" sz="2800" b="1" dirty="0" smtClean="0">
                <a:solidFill>
                  <a:schemeClr val="tx2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un </a:t>
            </a:r>
            <a:r>
              <a:rPr lang="es-ES" sz="2800" b="1" dirty="0" smtClean="0">
                <a:solidFill>
                  <a:schemeClr val="tx2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vigor notable ante las tres principales dificultades </a:t>
            </a:r>
            <a:r>
              <a:rPr lang="es-ES" sz="2800" b="1" dirty="0" smtClean="0">
                <a:solidFill>
                  <a:srgbClr val="1F497D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del año 2022: </a:t>
            </a:r>
            <a:r>
              <a:rPr lang="es-ES" sz="2800" b="1" dirty="0" smtClean="0">
                <a:solidFill>
                  <a:schemeClr val="tx2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guerra en Ucrania, tensión inflacionista y endurecimiento de la política monetaria</a:t>
            </a:r>
            <a:endParaRPr lang="es-ES" sz="2800" b="1" dirty="0">
              <a:solidFill>
                <a:schemeClr val="tx2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endParaRPr lang="es-ES" sz="2400" b="1" dirty="0" smtClean="0">
              <a:solidFill>
                <a:schemeClr val="tx2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s-ES" sz="2000" i="1" dirty="0" smtClean="0">
                <a:solidFill>
                  <a:schemeClr val="tx2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El </a:t>
            </a:r>
            <a:r>
              <a:rPr lang="es-ES" sz="2000" b="1" i="1" dirty="0" smtClean="0">
                <a:solidFill>
                  <a:schemeClr val="tx2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PIB</a:t>
            </a:r>
            <a:r>
              <a:rPr lang="es-ES" sz="2000" i="1" dirty="0" smtClean="0">
                <a:solidFill>
                  <a:schemeClr val="tx2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creció un </a:t>
            </a:r>
            <a:r>
              <a:rPr lang="es-ES" sz="2000" b="1" i="1" dirty="0" smtClean="0">
                <a:solidFill>
                  <a:schemeClr val="tx2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4,4%</a:t>
            </a:r>
            <a:r>
              <a:rPr lang="es-ES" sz="2000" i="1" dirty="0" smtClean="0">
                <a:solidFill>
                  <a:schemeClr val="tx2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es-ES" sz="2000" i="1" dirty="0" smtClean="0">
                <a:solidFill>
                  <a:schemeClr val="tx2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frente al </a:t>
            </a:r>
            <a:r>
              <a:rPr lang="es-ES" sz="2000" b="1" i="1" dirty="0" smtClean="0">
                <a:solidFill>
                  <a:schemeClr val="tx2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5,8%</a:t>
            </a:r>
            <a:r>
              <a:rPr lang="es-ES" sz="2000" i="1" dirty="0" smtClean="0">
                <a:solidFill>
                  <a:schemeClr val="tx2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es-ES" sz="2000" i="1" dirty="0" smtClean="0">
                <a:solidFill>
                  <a:schemeClr val="tx2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de </a:t>
            </a:r>
            <a:r>
              <a:rPr lang="es-ES" sz="2000" b="1" i="1" dirty="0" smtClean="0">
                <a:solidFill>
                  <a:schemeClr val="tx2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España</a:t>
            </a:r>
            <a:r>
              <a:rPr lang="es-ES" sz="2000" i="1" dirty="0" smtClean="0">
                <a:solidFill>
                  <a:schemeClr val="tx2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, manteniéndose en  los </a:t>
            </a:r>
            <a:r>
              <a:rPr lang="es-ES" sz="2000" b="1" i="1" dirty="0" smtClean="0">
                <a:solidFill>
                  <a:schemeClr val="tx2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grupos</a:t>
            </a:r>
            <a:r>
              <a:rPr lang="es-ES" sz="2000" i="1" dirty="0" smtClean="0">
                <a:solidFill>
                  <a:schemeClr val="tx2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de CCAA con </a:t>
            </a:r>
            <a:r>
              <a:rPr lang="es-ES" sz="2000" b="1" i="1" dirty="0" smtClean="0">
                <a:solidFill>
                  <a:schemeClr val="tx2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mayor renta por habitante</a:t>
            </a:r>
            <a:r>
              <a:rPr lang="es-ES" sz="2000" i="1" dirty="0" smtClean="0">
                <a:solidFill>
                  <a:schemeClr val="tx2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y </a:t>
            </a:r>
            <a:r>
              <a:rPr lang="es-ES" sz="2000" b="1" i="1" dirty="0" smtClean="0">
                <a:solidFill>
                  <a:schemeClr val="tx2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menor desempleo </a:t>
            </a:r>
          </a:p>
          <a:p>
            <a:pPr algn="just">
              <a:lnSpc>
                <a:spcPct val="150000"/>
              </a:lnSpc>
            </a:pPr>
            <a:r>
              <a:rPr lang="es-ES" sz="2000" i="1" dirty="0">
                <a:solidFill>
                  <a:schemeClr val="tx2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L</a:t>
            </a:r>
            <a:r>
              <a:rPr lang="es-ES" sz="2000" i="1" dirty="0" smtClean="0">
                <a:solidFill>
                  <a:schemeClr val="tx2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a </a:t>
            </a:r>
            <a:r>
              <a:rPr lang="es-ES" sz="2000" b="1" i="1" dirty="0">
                <a:solidFill>
                  <a:schemeClr val="tx2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mayoría</a:t>
            </a:r>
            <a:r>
              <a:rPr lang="es-ES" sz="2000" i="1" dirty="0">
                <a:solidFill>
                  <a:schemeClr val="tx2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es-ES" sz="2000" b="1" i="1" dirty="0">
                <a:solidFill>
                  <a:schemeClr val="tx2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de</a:t>
            </a:r>
            <a:r>
              <a:rPr lang="es-ES" sz="2000" i="1" dirty="0">
                <a:solidFill>
                  <a:schemeClr val="tx2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los </a:t>
            </a:r>
            <a:r>
              <a:rPr lang="es-ES" sz="2000" b="1" i="1" dirty="0">
                <a:solidFill>
                  <a:schemeClr val="tx2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indicadores </a:t>
            </a:r>
            <a:r>
              <a:rPr lang="es-ES" sz="2000" b="1" i="1" dirty="0" smtClean="0">
                <a:solidFill>
                  <a:schemeClr val="tx2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mejoraron</a:t>
            </a:r>
            <a:r>
              <a:rPr lang="es-ES" sz="2000" i="1" dirty="0" smtClean="0">
                <a:solidFill>
                  <a:schemeClr val="tx2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, </a:t>
            </a:r>
            <a:r>
              <a:rPr lang="es-ES" sz="2000" i="1" dirty="0" smtClean="0">
                <a:solidFill>
                  <a:schemeClr val="tx2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destacando </a:t>
            </a:r>
            <a:r>
              <a:rPr lang="es-ES" sz="2000" i="1" dirty="0" smtClean="0">
                <a:solidFill>
                  <a:schemeClr val="tx2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las exportaciones y el mercado de trabajo en el que </a:t>
            </a:r>
            <a:r>
              <a:rPr lang="es-ES" sz="2000" b="1" i="1" dirty="0" smtClean="0">
                <a:solidFill>
                  <a:schemeClr val="tx2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la </a:t>
            </a:r>
            <a:r>
              <a:rPr lang="es-ES" sz="2000" b="1" i="1" dirty="0">
                <a:solidFill>
                  <a:schemeClr val="tx2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tasa de paro </a:t>
            </a:r>
            <a:r>
              <a:rPr lang="es-ES" sz="2000" b="1" i="1" dirty="0" smtClean="0">
                <a:solidFill>
                  <a:schemeClr val="tx2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(9,40%) </a:t>
            </a:r>
            <a:r>
              <a:rPr lang="es-ES" sz="2000" i="1" dirty="0" smtClean="0">
                <a:solidFill>
                  <a:schemeClr val="tx2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fue </a:t>
            </a:r>
            <a:r>
              <a:rPr lang="es-ES" sz="2000" i="1" dirty="0">
                <a:solidFill>
                  <a:schemeClr val="tx2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la </a:t>
            </a:r>
            <a:r>
              <a:rPr lang="es-ES" sz="2000" b="1" i="1" dirty="0">
                <a:solidFill>
                  <a:schemeClr val="tx2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segunda mejor </a:t>
            </a:r>
            <a:r>
              <a:rPr lang="es-ES" sz="2000" b="1" i="1" dirty="0" smtClean="0">
                <a:solidFill>
                  <a:schemeClr val="tx2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de todas las CCAA</a:t>
            </a:r>
            <a:r>
              <a:rPr lang="es-ES" sz="2000" i="1" dirty="0" smtClean="0">
                <a:solidFill>
                  <a:schemeClr val="tx2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tras el País </a:t>
            </a:r>
            <a:r>
              <a:rPr lang="es-ES" sz="2000" i="1" dirty="0" smtClean="0">
                <a:solidFill>
                  <a:schemeClr val="tx2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Vasco (8,60%) por segundo año consecutivo</a:t>
            </a:r>
            <a:endParaRPr lang="es-ES" sz="2000" i="1" dirty="0">
              <a:solidFill>
                <a:schemeClr val="tx2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endParaRPr lang="es-ES" sz="2400" b="1" dirty="0">
              <a:solidFill>
                <a:srgbClr val="C00000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16D3F-7234-47EB-A1A2-6400F0C1C1C5}" type="slidenum">
              <a:rPr lang="es-ES" smtClean="0"/>
              <a:t>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74549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16D3F-7234-47EB-A1A2-6400F0C1C1C5}" type="slidenum">
              <a:rPr lang="es-ES" smtClean="0"/>
              <a:t>3</a:t>
            </a:fld>
            <a:endParaRPr lang="es-ES"/>
          </a:p>
        </p:txBody>
      </p:sp>
      <p:sp>
        <p:nvSpPr>
          <p:cNvPr id="3" name="Rectángulo 2"/>
          <p:cNvSpPr/>
          <p:nvPr/>
        </p:nvSpPr>
        <p:spPr>
          <a:xfrm>
            <a:off x="0" y="-22578"/>
            <a:ext cx="9144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endParaRPr lang="es-ES" dirty="0">
              <a:solidFill>
                <a:schemeClr val="tx2"/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dirty="0">
                <a:solidFill>
                  <a:schemeClr val="tx2"/>
                </a:solidFill>
              </a:rPr>
              <a:t>El </a:t>
            </a:r>
            <a:r>
              <a:rPr lang="es-ES" b="1" dirty="0">
                <a:solidFill>
                  <a:schemeClr val="tx2"/>
                </a:solidFill>
              </a:rPr>
              <a:t>IPC</a:t>
            </a:r>
            <a:r>
              <a:rPr lang="es-ES" dirty="0">
                <a:solidFill>
                  <a:schemeClr val="tx2"/>
                </a:solidFill>
              </a:rPr>
              <a:t> acabó </a:t>
            </a:r>
            <a:r>
              <a:rPr lang="es-ES" dirty="0" smtClean="0">
                <a:solidFill>
                  <a:schemeClr val="tx2"/>
                </a:solidFill>
              </a:rPr>
              <a:t>con </a:t>
            </a:r>
            <a:r>
              <a:rPr lang="es-ES" dirty="0">
                <a:solidFill>
                  <a:schemeClr val="tx2"/>
                </a:solidFill>
              </a:rPr>
              <a:t>una </a:t>
            </a:r>
            <a:r>
              <a:rPr lang="es-ES" b="1" dirty="0">
                <a:solidFill>
                  <a:schemeClr val="tx2"/>
                </a:solidFill>
              </a:rPr>
              <a:t>media anual</a:t>
            </a:r>
            <a:r>
              <a:rPr lang="es-ES" dirty="0">
                <a:solidFill>
                  <a:schemeClr val="tx2"/>
                </a:solidFill>
              </a:rPr>
              <a:t> del </a:t>
            </a:r>
            <a:r>
              <a:rPr lang="es-ES" b="1" dirty="0" smtClean="0">
                <a:solidFill>
                  <a:schemeClr val="tx2"/>
                </a:solidFill>
              </a:rPr>
              <a:t>9% </a:t>
            </a:r>
            <a:r>
              <a:rPr lang="es-ES" dirty="0">
                <a:solidFill>
                  <a:schemeClr val="tx2"/>
                </a:solidFill>
              </a:rPr>
              <a:t>en </a:t>
            </a:r>
            <a:r>
              <a:rPr lang="es-ES" b="1" dirty="0">
                <a:solidFill>
                  <a:schemeClr val="tx2"/>
                </a:solidFill>
              </a:rPr>
              <a:t>Aragón</a:t>
            </a:r>
            <a:r>
              <a:rPr lang="es-ES" dirty="0">
                <a:solidFill>
                  <a:schemeClr val="tx2"/>
                </a:solidFill>
              </a:rPr>
              <a:t> y el </a:t>
            </a:r>
            <a:r>
              <a:rPr lang="es-ES" b="1" dirty="0" smtClean="0">
                <a:solidFill>
                  <a:schemeClr val="tx2"/>
                </a:solidFill>
              </a:rPr>
              <a:t>8,4% </a:t>
            </a:r>
            <a:r>
              <a:rPr lang="es-ES" dirty="0">
                <a:solidFill>
                  <a:schemeClr val="tx2"/>
                </a:solidFill>
              </a:rPr>
              <a:t>en </a:t>
            </a:r>
            <a:r>
              <a:rPr lang="es-ES" b="1" dirty="0" smtClean="0">
                <a:solidFill>
                  <a:schemeClr val="tx2"/>
                </a:solidFill>
              </a:rPr>
              <a:t>España</a:t>
            </a:r>
            <a:r>
              <a:rPr lang="es-ES" dirty="0" smtClean="0">
                <a:solidFill>
                  <a:schemeClr val="tx2"/>
                </a:solidFill>
              </a:rPr>
              <a:t>. </a:t>
            </a:r>
            <a:r>
              <a:rPr lang="es-ES" dirty="0">
                <a:solidFill>
                  <a:schemeClr val="tx2"/>
                </a:solidFill>
              </a:rPr>
              <a:t>En </a:t>
            </a:r>
            <a:r>
              <a:rPr lang="es-ES" b="1" dirty="0">
                <a:solidFill>
                  <a:schemeClr val="tx2"/>
                </a:solidFill>
              </a:rPr>
              <a:t>diciembre</a:t>
            </a:r>
            <a:r>
              <a:rPr lang="es-ES" dirty="0">
                <a:solidFill>
                  <a:schemeClr val="tx2"/>
                </a:solidFill>
              </a:rPr>
              <a:t> de </a:t>
            </a:r>
            <a:r>
              <a:rPr lang="es-ES" dirty="0" smtClean="0">
                <a:solidFill>
                  <a:schemeClr val="tx2"/>
                </a:solidFill>
              </a:rPr>
              <a:t>2022 </a:t>
            </a:r>
            <a:r>
              <a:rPr lang="es-ES" dirty="0">
                <a:solidFill>
                  <a:schemeClr val="tx2"/>
                </a:solidFill>
              </a:rPr>
              <a:t>fue del </a:t>
            </a:r>
            <a:r>
              <a:rPr lang="es-ES" b="1" dirty="0" smtClean="0">
                <a:solidFill>
                  <a:schemeClr val="tx2"/>
                </a:solidFill>
              </a:rPr>
              <a:t>6,6% (6,1 en España)</a:t>
            </a:r>
            <a:r>
              <a:rPr lang="es-ES" dirty="0" smtClean="0">
                <a:solidFill>
                  <a:schemeClr val="tx2"/>
                </a:solidFill>
              </a:rPr>
              <a:t>, habiend</a:t>
            </a:r>
            <a:r>
              <a:rPr lang="es-ES" dirty="0" smtClean="0">
                <a:solidFill>
                  <a:schemeClr val="tx2"/>
                </a:solidFill>
              </a:rPr>
              <a:t>o llegado al 11,4 (10,8 en España) en julio</a:t>
            </a:r>
            <a:r>
              <a:rPr lang="es-ES" dirty="0" smtClean="0">
                <a:solidFill>
                  <a:schemeClr val="tx2"/>
                </a:solidFill>
              </a:rPr>
              <a:t>. A parti3 de entonces disminuyó.</a:t>
            </a:r>
            <a:endParaRPr lang="es-ES" dirty="0">
              <a:solidFill>
                <a:schemeClr val="tx2"/>
              </a:solidFill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0" y="1120172"/>
            <a:ext cx="9129688" cy="26468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000" b="1" i="1" dirty="0">
                <a:solidFill>
                  <a:schemeClr val="tx2"/>
                </a:solidFill>
              </a:rPr>
              <a:t>Sector </a:t>
            </a:r>
            <a:r>
              <a:rPr lang="es-ES" sz="2000" b="1" i="1" dirty="0" smtClean="0">
                <a:solidFill>
                  <a:schemeClr val="tx2"/>
                </a:solidFill>
              </a:rPr>
              <a:t>exterior</a:t>
            </a:r>
          </a:p>
          <a:p>
            <a:pPr algn="ctr"/>
            <a:endParaRPr lang="es-ES" sz="2000" b="1" i="1" dirty="0">
              <a:solidFill>
                <a:schemeClr val="tx2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dirty="0" smtClean="0">
                <a:solidFill>
                  <a:schemeClr val="tx2"/>
                </a:solidFill>
              </a:rPr>
              <a:t>Proporcionó </a:t>
            </a:r>
            <a:r>
              <a:rPr lang="es-ES" dirty="0">
                <a:solidFill>
                  <a:schemeClr val="tx2"/>
                </a:solidFill>
              </a:rPr>
              <a:t>un </a:t>
            </a:r>
            <a:r>
              <a:rPr lang="es-ES" b="1" dirty="0">
                <a:solidFill>
                  <a:schemeClr val="tx2"/>
                </a:solidFill>
              </a:rPr>
              <a:t>superávit</a:t>
            </a:r>
            <a:r>
              <a:rPr lang="es-ES" dirty="0">
                <a:solidFill>
                  <a:schemeClr val="tx2"/>
                </a:solidFill>
              </a:rPr>
              <a:t> </a:t>
            </a:r>
            <a:r>
              <a:rPr lang="es-ES" dirty="0" smtClean="0">
                <a:solidFill>
                  <a:schemeClr val="tx2"/>
                </a:solidFill>
              </a:rPr>
              <a:t>de </a:t>
            </a:r>
            <a:r>
              <a:rPr lang="es-ES" b="1" dirty="0" smtClean="0">
                <a:solidFill>
                  <a:schemeClr val="tx2"/>
                </a:solidFill>
              </a:rPr>
              <a:t>2.198 millones </a:t>
            </a:r>
            <a:r>
              <a:rPr lang="es-ES" b="1" dirty="0">
                <a:solidFill>
                  <a:schemeClr val="tx2"/>
                </a:solidFill>
              </a:rPr>
              <a:t>de </a:t>
            </a:r>
            <a:r>
              <a:rPr lang="es-ES" b="1" dirty="0" smtClean="0">
                <a:solidFill>
                  <a:schemeClr val="tx2"/>
                </a:solidFill>
              </a:rPr>
              <a:t>euros </a:t>
            </a:r>
            <a:r>
              <a:rPr lang="es-ES" dirty="0" smtClean="0">
                <a:solidFill>
                  <a:schemeClr val="tx2"/>
                </a:solidFill>
              </a:rPr>
              <a:t>(casi </a:t>
            </a:r>
            <a:r>
              <a:rPr lang="es-ES" b="1" dirty="0" smtClean="0">
                <a:solidFill>
                  <a:schemeClr val="tx2"/>
                </a:solidFill>
              </a:rPr>
              <a:t>3.000 </a:t>
            </a:r>
            <a:r>
              <a:rPr lang="es-ES" dirty="0" smtClean="0">
                <a:solidFill>
                  <a:schemeClr val="tx2"/>
                </a:solidFill>
              </a:rPr>
              <a:t>en 2020), con </a:t>
            </a:r>
            <a:r>
              <a:rPr lang="es-ES" b="1" dirty="0" smtClean="0">
                <a:solidFill>
                  <a:schemeClr val="tx2"/>
                </a:solidFill>
              </a:rPr>
              <a:t>record de exportaciones</a:t>
            </a:r>
            <a:r>
              <a:rPr lang="es-ES" dirty="0" smtClean="0">
                <a:solidFill>
                  <a:schemeClr val="tx2"/>
                </a:solidFill>
              </a:rPr>
              <a:t> en </a:t>
            </a:r>
            <a:r>
              <a:rPr lang="es-ES" b="1" dirty="0" smtClean="0">
                <a:solidFill>
                  <a:schemeClr val="tx2"/>
                </a:solidFill>
              </a:rPr>
              <a:t>14.425 millones de euros</a:t>
            </a:r>
            <a:r>
              <a:rPr lang="es-ES" dirty="0" smtClean="0">
                <a:solidFill>
                  <a:schemeClr val="tx2"/>
                </a:solidFill>
              </a:rPr>
              <a:t>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s-ES" dirty="0" smtClean="0">
              <a:solidFill>
                <a:schemeClr val="tx2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b="1" dirty="0" smtClean="0">
                <a:solidFill>
                  <a:schemeClr val="tx2"/>
                </a:solidFill>
              </a:rPr>
              <a:t>Exportaciones</a:t>
            </a:r>
            <a:r>
              <a:rPr lang="es-ES" dirty="0" smtClean="0">
                <a:solidFill>
                  <a:schemeClr val="tx2"/>
                </a:solidFill>
              </a:rPr>
              <a:t> </a:t>
            </a:r>
            <a:r>
              <a:rPr lang="es-ES" b="1" dirty="0" smtClean="0">
                <a:solidFill>
                  <a:schemeClr val="tx2"/>
                </a:solidFill>
              </a:rPr>
              <a:t>crecieron </a:t>
            </a:r>
            <a:r>
              <a:rPr lang="es-ES" dirty="0" smtClean="0">
                <a:solidFill>
                  <a:schemeClr val="tx2"/>
                </a:solidFill>
              </a:rPr>
              <a:t>un</a:t>
            </a:r>
            <a:r>
              <a:rPr lang="es-ES" b="1" dirty="0" smtClean="0">
                <a:solidFill>
                  <a:schemeClr val="tx2"/>
                </a:solidFill>
              </a:rPr>
              <a:t> </a:t>
            </a:r>
            <a:r>
              <a:rPr lang="es-ES" b="1" dirty="0" smtClean="0">
                <a:solidFill>
                  <a:schemeClr val="tx2"/>
                </a:solidFill>
              </a:rPr>
              <a:t>13,20% </a:t>
            </a:r>
            <a:r>
              <a:rPr lang="es-ES" dirty="0" smtClean="0">
                <a:solidFill>
                  <a:schemeClr val="tx2"/>
                </a:solidFill>
              </a:rPr>
              <a:t>en </a:t>
            </a:r>
            <a:r>
              <a:rPr lang="es-ES" dirty="0">
                <a:solidFill>
                  <a:schemeClr val="tx2"/>
                </a:solidFill>
              </a:rPr>
              <a:t>términos </a:t>
            </a:r>
            <a:r>
              <a:rPr lang="es-ES" dirty="0" smtClean="0">
                <a:solidFill>
                  <a:schemeClr val="tx2"/>
                </a:solidFill>
              </a:rPr>
              <a:t>nominales y las </a:t>
            </a:r>
            <a:r>
              <a:rPr lang="es-ES" b="1" dirty="0" smtClean="0">
                <a:solidFill>
                  <a:schemeClr val="tx2"/>
                </a:solidFill>
              </a:rPr>
              <a:t>importaciones </a:t>
            </a:r>
            <a:r>
              <a:rPr lang="es-ES" dirty="0" smtClean="0">
                <a:solidFill>
                  <a:schemeClr val="tx2"/>
                </a:solidFill>
              </a:rPr>
              <a:t>un </a:t>
            </a:r>
            <a:r>
              <a:rPr lang="es-ES" b="1" dirty="0" smtClean="0">
                <a:solidFill>
                  <a:schemeClr val="tx2"/>
                </a:solidFill>
              </a:rPr>
              <a:t>19,98%</a:t>
            </a:r>
            <a:r>
              <a:rPr lang="es-ES" dirty="0" smtClean="0">
                <a:solidFill>
                  <a:schemeClr val="tx2"/>
                </a:solidFill>
              </a:rPr>
              <a:t> </a:t>
            </a:r>
            <a:endParaRPr lang="es-ES" dirty="0" smtClean="0">
              <a:solidFill>
                <a:schemeClr val="tx2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s-ES" dirty="0" smtClean="0">
              <a:solidFill>
                <a:schemeClr val="tx2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dirty="0" smtClean="0">
                <a:solidFill>
                  <a:schemeClr val="tx2"/>
                </a:solidFill>
              </a:rPr>
              <a:t>En </a:t>
            </a:r>
            <a:r>
              <a:rPr lang="es-ES" b="1" dirty="0" smtClean="0">
                <a:solidFill>
                  <a:schemeClr val="tx2"/>
                </a:solidFill>
              </a:rPr>
              <a:t>términos reales </a:t>
            </a:r>
            <a:r>
              <a:rPr lang="es-ES" dirty="0" smtClean="0">
                <a:solidFill>
                  <a:schemeClr val="tx2"/>
                </a:solidFill>
              </a:rPr>
              <a:t>el </a:t>
            </a:r>
            <a:r>
              <a:rPr lang="es-ES" b="1" dirty="0" smtClean="0">
                <a:solidFill>
                  <a:schemeClr val="tx2"/>
                </a:solidFill>
              </a:rPr>
              <a:t>saldo exterior contribuyó positivamente al crecimiento </a:t>
            </a:r>
            <a:r>
              <a:rPr lang="es-ES" dirty="0" smtClean="0">
                <a:solidFill>
                  <a:schemeClr val="tx2"/>
                </a:solidFill>
              </a:rPr>
              <a:t>(exportaciones </a:t>
            </a:r>
            <a:r>
              <a:rPr lang="es-ES" dirty="0" smtClean="0">
                <a:solidFill>
                  <a:schemeClr val="tx2"/>
                </a:solidFill>
              </a:rPr>
              <a:t>10,6% </a:t>
            </a:r>
            <a:r>
              <a:rPr lang="es-ES" dirty="0" smtClean="0">
                <a:solidFill>
                  <a:schemeClr val="tx2"/>
                </a:solidFill>
              </a:rPr>
              <a:t>e importaciones </a:t>
            </a:r>
            <a:r>
              <a:rPr lang="es-ES" dirty="0" smtClean="0">
                <a:solidFill>
                  <a:schemeClr val="tx2"/>
                </a:solidFill>
              </a:rPr>
              <a:t>-2,9%)</a:t>
            </a:r>
            <a:endParaRPr lang="es-ES" dirty="0">
              <a:solidFill>
                <a:schemeClr val="tx2"/>
              </a:solidFill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2987824" y="3861048"/>
            <a:ext cx="29171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1" dirty="0">
                <a:solidFill>
                  <a:schemeClr val="tx2"/>
                </a:solidFill>
              </a:rPr>
              <a:t>Gráfico 2.- </a:t>
            </a:r>
            <a:r>
              <a:rPr lang="es-ES" b="1" dirty="0" smtClean="0">
                <a:solidFill>
                  <a:schemeClr val="tx2"/>
                </a:solidFill>
              </a:rPr>
              <a:t>Tasa</a:t>
            </a:r>
            <a:r>
              <a:rPr lang="pt-BR" b="1" dirty="0" smtClean="0">
                <a:solidFill>
                  <a:schemeClr val="tx2"/>
                </a:solidFill>
              </a:rPr>
              <a:t> </a:t>
            </a:r>
            <a:r>
              <a:rPr lang="pt-BR" b="1" dirty="0">
                <a:solidFill>
                  <a:schemeClr val="tx2"/>
                </a:solidFill>
              </a:rPr>
              <a:t>de cobertura</a:t>
            </a: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5616" y="4230380"/>
            <a:ext cx="6768752" cy="24982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4541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16D3F-7234-47EB-A1A2-6400F0C1C1C5}" type="slidenum">
              <a:rPr lang="es-ES" smtClean="0"/>
              <a:t>4</a:t>
            </a:fld>
            <a:endParaRPr lang="es-ES"/>
          </a:p>
        </p:txBody>
      </p:sp>
      <p:sp>
        <p:nvSpPr>
          <p:cNvPr id="3" name="Rectángulo 2"/>
          <p:cNvSpPr/>
          <p:nvPr/>
        </p:nvSpPr>
        <p:spPr>
          <a:xfrm>
            <a:off x="0" y="0"/>
            <a:ext cx="914400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b="1" i="1" dirty="0" smtClean="0">
                <a:solidFill>
                  <a:schemeClr val="tx2"/>
                </a:solidFill>
              </a:rPr>
              <a:t>Rentabilidad </a:t>
            </a:r>
            <a:r>
              <a:rPr lang="es-ES" b="1" i="1" dirty="0">
                <a:solidFill>
                  <a:schemeClr val="tx2"/>
                </a:solidFill>
              </a:rPr>
              <a:t>y </a:t>
            </a:r>
            <a:r>
              <a:rPr lang="es-ES" b="1" i="1" dirty="0" smtClean="0">
                <a:solidFill>
                  <a:schemeClr val="tx2"/>
                </a:solidFill>
              </a:rPr>
              <a:t>productividad </a:t>
            </a:r>
            <a:r>
              <a:rPr lang="es-ES" b="1" i="1" dirty="0">
                <a:solidFill>
                  <a:schemeClr val="tx2"/>
                </a:solidFill>
              </a:rPr>
              <a:t>de las compañías aragonesas </a:t>
            </a:r>
            <a:r>
              <a:rPr lang="es-ES" b="1" i="1" dirty="0" smtClean="0">
                <a:solidFill>
                  <a:schemeClr val="tx2"/>
                </a:solidFill>
              </a:rPr>
              <a:t>(</a:t>
            </a:r>
            <a:r>
              <a:rPr lang="es-ES" b="1" i="1" dirty="0" smtClean="0">
                <a:solidFill>
                  <a:schemeClr val="tx2"/>
                </a:solidFill>
              </a:rPr>
              <a:t>2021)</a:t>
            </a:r>
            <a:endParaRPr lang="es-ES" b="1" i="1" dirty="0" smtClean="0">
              <a:solidFill>
                <a:schemeClr val="tx2"/>
              </a:solidFill>
            </a:endParaRPr>
          </a:p>
          <a:p>
            <a:pPr algn="ctr"/>
            <a:endParaRPr lang="es-ES" b="1" i="1" dirty="0" smtClean="0">
              <a:solidFill>
                <a:schemeClr val="tx2"/>
              </a:solidFill>
            </a:endParaRPr>
          </a:p>
          <a:p>
            <a:pPr algn="just"/>
            <a:r>
              <a:rPr lang="es-ES" b="1" i="1" dirty="0">
                <a:solidFill>
                  <a:schemeClr val="tx2"/>
                </a:solidFill>
              </a:rPr>
              <a:t>Rentabilidad </a:t>
            </a:r>
            <a:endParaRPr lang="es-ES" b="1" i="1" dirty="0" smtClean="0">
              <a:solidFill>
                <a:schemeClr val="tx2"/>
              </a:solidFill>
            </a:endParaRPr>
          </a:p>
          <a:p>
            <a:pPr algn="just"/>
            <a:endParaRPr lang="es-ES" b="1" i="1" dirty="0" smtClean="0">
              <a:solidFill>
                <a:schemeClr val="tx2"/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dirty="0" smtClean="0">
                <a:solidFill>
                  <a:schemeClr val="tx2"/>
                </a:solidFill>
              </a:rPr>
              <a:t>La </a:t>
            </a:r>
            <a:r>
              <a:rPr lang="es-ES" b="1" dirty="0">
                <a:solidFill>
                  <a:schemeClr val="tx2"/>
                </a:solidFill>
              </a:rPr>
              <a:t>rentabilidad promedio </a:t>
            </a:r>
            <a:r>
              <a:rPr lang="es-ES" dirty="0" smtClean="0">
                <a:solidFill>
                  <a:schemeClr val="tx2"/>
                </a:solidFill>
              </a:rPr>
              <a:t>en </a:t>
            </a:r>
            <a:r>
              <a:rPr lang="es-ES" dirty="0">
                <a:solidFill>
                  <a:schemeClr val="tx2"/>
                </a:solidFill>
              </a:rPr>
              <a:t>Aragón </a:t>
            </a:r>
            <a:r>
              <a:rPr lang="es-ES" dirty="0" smtClean="0">
                <a:solidFill>
                  <a:schemeClr val="tx2"/>
                </a:solidFill>
              </a:rPr>
              <a:t>fue </a:t>
            </a:r>
            <a:r>
              <a:rPr lang="es-ES" dirty="0" smtClean="0">
                <a:solidFill>
                  <a:schemeClr val="tx2"/>
                </a:solidFill>
              </a:rPr>
              <a:t>superior </a:t>
            </a:r>
            <a:r>
              <a:rPr lang="es-ES" dirty="0" smtClean="0">
                <a:solidFill>
                  <a:schemeClr val="tx2"/>
                </a:solidFill>
              </a:rPr>
              <a:t>en </a:t>
            </a:r>
            <a:r>
              <a:rPr lang="es-ES" dirty="0" smtClean="0">
                <a:solidFill>
                  <a:schemeClr val="tx2"/>
                </a:solidFill>
              </a:rPr>
              <a:t>1,16 </a:t>
            </a:r>
            <a:r>
              <a:rPr lang="es-ES" dirty="0" smtClean="0">
                <a:solidFill>
                  <a:schemeClr val="tx2"/>
                </a:solidFill>
              </a:rPr>
              <a:t>puntos porcentuales que la de </a:t>
            </a:r>
            <a:r>
              <a:rPr lang="es-ES" dirty="0" smtClean="0">
                <a:solidFill>
                  <a:schemeClr val="tx2"/>
                </a:solidFill>
              </a:rPr>
              <a:t>2020 </a:t>
            </a:r>
            <a:r>
              <a:rPr lang="es-ES" dirty="0" smtClean="0">
                <a:solidFill>
                  <a:schemeClr val="tx2"/>
                </a:solidFill>
              </a:rPr>
              <a:t>(</a:t>
            </a:r>
            <a:r>
              <a:rPr lang="es-ES" b="1" dirty="0" smtClean="0">
                <a:solidFill>
                  <a:schemeClr val="tx2"/>
                </a:solidFill>
              </a:rPr>
              <a:t>3,60%</a:t>
            </a:r>
            <a:r>
              <a:rPr lang="es-ES" dirty="0" smtClean="0">
                <a:solidFill>
                  <a:schemeClr val="tx2"/>
                </a:solidFill>
              </a:rPr>
              <a:t> frente a </a:t>
            </a:r>
            <a:r>
              <a:rPr lang="es-ES" b="1" dirty="0" smtClean="0">
                <a:solidFill>
                  <a:schemeClr val="tx2"/>
                </a:solidFill>
              </a:rPr>
              <a:t>4,76%</a:t>
            </a:r>
            <a:r>
              <a:rPr lang="es-ES" dirty="0" smtClean="0">
                <a:solidFill>
                  <a:schemeClr val="tx2"/>
                </a:solidFill>
              </a:rPr>
              <a:t>), aumento que mejora la de 2019, el año previo a la pandemia.</a:t>
            </a:r>
            <a:endParaRPr lang="es-ES" dirty="0" smtClean="0">
              <a:solidFill>
                <a:schemeClr val="tx2"/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b="1" dirty="0" smtClean="0">
                <a:solidFill>
                  <a:schemeClr val="tx2"/>
                </a:solidFill>
              </a:rPr>
              <a:t>Aumenta sólo en la provincia de </a:t>
            </a:r>
            <a:r>
              <a:rPr lang="es-ES" b="1" dirty="0" smtClean="0">
                <a:solidFill>
                  <a:schemeClr val="tx2"/>
                </a:solidFill>
              </a:rPr>
              <a:t>Zaragoza</a:t>
            </a:r>
            <a:endParaRPr lang="es-ES" dirty="0" smtClean="0">
              <a:solidFill>
                <a:schemeClr val="tx2"/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dirty="0" smtClean="0">
                <a:solidFill>
                  <a:schemeClr val="tx2"/>
                </a:solidFill>
              </a:rPr>
              <a:t>Por </a:t>
            </a:r>
            <a:r>
              <a:rPr lang="es-ES" dirty="0" smtClean="0">
                <a:solidFill>
                  <a:schemeClr val="tx2"/>
                </a:solidFill>
              </a:rPr>
              <a:t>cuarta </a:t>
            </a:r>
            <a:r>
              <a:rPr lang="es-ES" dirty="0" smtClean="0">
                <a:solidFill>
                  <a:schemeClr val="tx2"/>
                </a:solidFill>
              </a:rPr>
              <a:t>vez </a:t>
            </a:r>
            <a:r>
              <a:rPr lang="es-ES" dirty="0" smtClean="0">
                <a:solidFill>
                  <a:schemeClr val="tx2"/>
                </a:solidFill>
              </a:rPr>
              <a:t>consecutiva desde </a:t>
            </a:r>
            <a:r>
              <a:rPr lang="es-ES" dirty="0">
                <a:solidFill>
                  <a:schemeClr val="tx2"/>
                </a:solidFill>
              </a:rPr>
              <a:t>2008 </a:t>
            </a:r>
            <a:r>
              <a:rPr lang="es-ES" b="1" dirty="0">
                <a:solidFill>
                  <a:schemeClr val="tx2"/>
                </a:solidFill>
              </a:rPr>
              <a:t>no existen sectores </a:t>
            </a:r>
            <a:r>
              <a:rPr lang="es-ES" b="1" dirty="0" smtClean="0">
                <a:solidFill>
                  <a:schemeClr val="tx2"/>
                </a:solidFill>
              </a:rPr>
              <a:t>económicos con </a:t>
            </a:r>
            <a:r>
              <a:rPr lang="es-ES" b="1" dirty="0">
                <a:solidFill>
                  <a:schemeClr val="tx2"/>
                </a:solidFill>
              </a:rPr>
              <a:t>rentabilidad negativa</a:t>
            </a:r>
            <a:r>
              <a:rPr lang="es-ES" dirty="0">
                <a:solidFill>
                  <a:schemeClr val="tx2"/>
                </a:solidFill>
              </a:rPr>
              <a:t> </a:t>
            </a:r>
            <a:r>
              <a:rPr lang="es-ES" dirty="0" smtClean="0">
                <a:solidFill>
                  <a:schemeClr val="tx2"/>
                </a:solidFill>
              </a:rPr>
              <a:t>promedio en Aragón, si bien sí que los hay en una provincia</a:t>
            </a:r>
          </a:p>
          <a:p>
            <a:pPr algn="just"/>
            <a:endParaRPr lang="es-ES" b="1" i="1" dirty="0" smtClean="0">
              <a:solidFill>
                <a:schemeClr val="tx2"/>
              </a:solidFill>
            </a:endParaRPr>
          </a:p>
          <a:p>
            <a:pPr algn="just"/>
            <a:r>
              <a:rPr lang="es-ES" b="1" i="1" dirty="0" smtClean="0">
                <a:solidFill>
                  <a:schemeClr val="tx2"/>
                </a:solidFill>
              </a:rPr>
              <a:t>Productividad</a:t>
            </a:r>
          </a:p>
          <a:p>
            <a:pPr algn="just"/>
            <a:endParaRPr lang="es-ES" b="1" i="1" dirty="0">
              <a:solidFill>
                <a:schemeClr val="tx2"/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b="1" dirty="0" smtClean="0">
                <a:solidFill>
                  <a:schemeClr val="tx2"/>
                </a:solidFill>
              </a:rPr>
              <a:t>También </a:t>
            </a:r>
            <a:r>
              <a:rPr lang="es-ES" b="1" dirty="0" smtClean="0">
                <a:solidFill>
                  <a:schemeClr val="tx2"/>
                </a:solidFill>
              </a:rPr>
              <a:t>mejora </a:t>
            </a:r>
            <a:r>
              <a:rPr lang="es-ES" dirty="0" smtClean="0">
                <a:solidFill>
                  <a:schemeClr val="tx2"/>
                </a:solidFill>
              </a:rPr>
              <a:t>la </a:t>
            </a:r>
            <a:r>
              <a:rPr lang="es-ES" dirty="0">
                <a:solidFill>
                  <a:schemeClr val="tx2"/>
                </a:solidFill>
              </a:rPr>
              <a:t>productividad </a:t>
            </a:r>
            <a:r>
              <a:rPr lang="es-ES" dirty="0" smtClean="0">
                <a:solidFill>
                  <a:schemeClr val="tx2"/>
                </a:solidFill>
              </a:rPr>
              <a:t>media (real) </a:t>
            </a:r>
            <a:r>
              <a:rPr lang="es-ES" dirty="0">
                <a:solidFill>
                  <a:schemeClr val="tx2"/>
                </a:solidFill>
              </a:rPr>
              <a:t>de Aragón </a:t>
            </a:r>
            <a:r>
              <a:rPr lang="es-ES" dirty="0" smtClean="0">
                <a:solidFill>
                  <a:schemeClr val="tx2"/>
                </a:solidFill>
              </a:rPr>
              <a:t>en </a:t>
            </a:r>
            <a:r>
              <a:rPr lang="es-ES" dirty="0" smtClean="0">
                <a:solidFill>
                  <a:schemeClr val="tx2"/>
                </a:solidFill>
              </a:rPr>
              <a:t>2022 </a:t>
            </a:r>
            <a:r>
              <a:rPr lang="es-ES" dirty="0" smtClean="0">
                <a:solidFill>
                  <a:schemeClr val="tx2"/>
                </a:solidFill>
              </a:rPr>
              <a:t>respecto a </a:t>
            </a:r>
            <a:r>
              <a:rPr lang="es-ES" dirty="0" smtClean="0">
                <a:solidFill>
                  <a:schemeClr val="tx2"/>
                </a:solidFill>
              </a:rPr>
              <a:t>2021 </a:t>
            </a:r>
            <a:endParaRPr lang="es-ES" dirty="0" smtClean="0">
              <a:solidFill>
                <a:schemeClr val="tx2"/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dirty="0" smtClean="0">
                <a:solidFill>
                  <a:schemeClr val="tx2"/>
                </a:solidFill>
              </a:rPr>
              <a:t>Comparando </a:t>
            </a:r>
            <a:r>
              <a:rPr lang="es-ES" dirty="0" smtClean="0">
                <a:solidFill>
                  <a:schemeClr val="tx2"/>
                </a:solidFill>
              </a:rPr>
              <a:t>con el </a:t>
            </a:r>
            <a:r>
              <a:rPr lang="es-ES" b="1" dirty="0">
                <a:solidFill>
                  <a:schemeClr val="tx2"/>
                </a:solidFill>
              </a:rPr>
              <a:t>periodo </a:t>
            </a:r>
            <a:r>
              <a:rPr lang="es-ES" b="1" dirty="0" smtClean="0">
                <a:solidFill>
                  <a:schemeClr val="tx2"/>
                </a:solidFill>
              </a:rPr>
              <a:t>pre COVID 2006-2019 </a:t>
            </a:r>
            <a:r>
              <a:rPr lang="es-ES" dirty="0">
                <a:solidFill>
                  <a:schemeClr val="tx2"/>
                </a:solidFill>
              </a:rPr>
              <a:t>se constata que, </a:t>
            </a:r>
            <a:r>
              <a:rPr lang="es-ES" b="1" dirty="0">
                <a:solidFill>
                  <a:schemeClr val="tx2"/>
                </a:solidFill>
              </a:rPr>
              <a:t>de los 23 sectores </a:t>
            </a:r>
            <a:r>
              <a:rPr lang="es-ES" dirty="0">
                <a:solidFill>
                  <a:schemeClr val="tx2"/>
                </a:solidFill>
              </a:rPr>
              <a:t>productivos considerados, </a:t>
            </a:r>
            <a:r>
              <a:rPr lang="es-ES" b="1" dirty="0" smtClean="0">
                <a:solidFill>
                  <a:schemeClr val="tx2"/>
                </a:solidFill>
              </a:rPr>
              <a:t>18 </a:t>
            </a:r>
            <a:r>
              <a:rPr lang="es-ES" b="1" dirty="0">
                <a:solidFill>
                  <a:schemeClr val="tx2"/>
                </a:solidFill>
              </a:rPr>
              <a:t>consiguen en </a:t>
            </a:r>
            <a:r>
              <a:rPr lang="es-ES" b="1" dirty="0" smtClean="0">
                <a:solidFill>
                  <a:schemeClr val="tx2"/>
                </a:solidFill>
              </a:rPr>
              <a:t>2020 </a:t>
            </a:r>
            <a:r>
              <a:rPr lang="es-ES" b="1" dirty="0">
                <a:solidFill>
                  <a:schemeClr val="tx2"/>
                </a:solidFill>
              </a:rPr>
              <a:t>un mayor nivel real de productividad que en </a:t>
            </a:r>
            <a:r>
              <a:rPr lang="es-ES" b="1" dirty="0" smtClean="0">
                <a:solidFill>
                  <a:schemeClr val="tx2"/>
                </a:solidFill>
              </a:rPr>
              <a:t>2006 y también el promedio</a:t>
            </a:r>
            <a:r>
              <a:rPr lang="es-ES" dirty="0" smtClean="0">
                <a:solidFill>
                  <a:schemeClr val="tx2"/>
                </a:solidFill>
              </a:rPr>
              <a:t>.</a:t>
            </a:r>
            <a:endParaRPr lang="es-ES" dirty="0" smtClean="0">
              <a:solidFill>
                <a:schemeClr val="tx2"/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dirty="0" smtClean="0">
                <a:solidFill>
                  <a:schemeClr val="tx2"/>
                </a:solidFill>
              </a:rPr>
              <a:t>Hay </a:t>
            </a:r>
            <a:r>
              <a:rPr lang="es-ES" b="1" dirty="0" smtClean="0">
                <a:solidFill>
                  <a:schemeClr val="tx2"/>
                </a:solidFill>
              </a:rPr>
              <a:t>nueve</a:t>
            </a:r>
            <a:r>
              <a:rPr lang="es-ES" dirty="0" smtClean="0">
                <a:solidFill>
                  <a:schemeClr val="tx2"/>
                </a:solidFill>
              </a:rPr>
              <a:t> </a:t>
            </a:r>
            <a:r>
              <a:rPr lang="es-ES" dirty="0">
                <a:solidFill>
                  <a:schemeClr val="tx2"/>
                </a:solidFill>
              </a:rPr>
              <a:t>que la </a:t>
            </a:r>
            <a:r>
              <a:rPr lang="es-ES" b="1" dirty="0">
                <a:solidFill>
                  <a:schemeClr val="tx2"/>
                </a:solidFill>
              </a:rPr>
              <a:t>mejoran</a:t>
            </a:r>
            <a:r>
              <a:rPr lang="es-ES" dirty="0">
                <a:solidFill>
                  <a:schemeClr val="tx2"/>
                </a:solidFill>
              </a:rPr>
              <a:t> </a:t>
            </a:r>
            <a:r>
              <a:rPr lang="es-ES" b="1" dirty="0">
                <a:solidFill>
                  <a:schemeClr val="tx2"/>
                </a:solidFill>
              </a:rPr>
              <a:t>en más del 2% anual acumulativo </a:t>
            </a:r>
            <a:r>
              <a:rPr lang="es-ES" dirty="0">
                <a:solidFill>
                  <a:schemeClr val="tx2"/>
                </a:solidFill>
              </a:rPr>
              <a:t>en esos </a:t>
            </a:r>
            <a:r>
              <a:rPr lang="es-ES" dirty="0" smtClean="0">
                <a:solidFill>
                  <a:schemeClr val="tx2"/>
                </a:solidFill>
              </a:rPr>
              <a:t>15 </a:t>
            </a:r>
            <a:r>
              <a:rPr lang="es-ES" dirty="0">
                <a:solidFill>
                  <a:schemeClr val="tx2"/>
                </a:solidFill>
              </a:rPr>
              <a:t>años </a:t>
            </a:r>
            <a:r>
              <a:rPr lang="es-ES" dirty="0" smtClean="0">
                <a:solidFill>
                  <a:schemeClr val="tx2"/>
                </a:solidFill>
              </a:rPr>
              <a:t>(12 en el año 2019) y </a:t>
            </a:r>
            <a:r>
              <a:rPr lang="es-ES" b="1" dirty="0" smtClean="0">
                <a:solidFill>
                  <a:schemeClr val="tx2"/>
                </a:solidFill>
              </a:rPr>
              <a:t>tres </a:t>
            </a:r>
            <a:r>
              <a:rPr lang="es-ES" dirty="0">
                <a:solidFill>
                  <a:schemeClr val="tx2"/>
                </a:solidFill>
              </a:rPr>
              <a:t>de ellos, </a:t>
            </a:r>
            <a:r>
              <a:rPr lang="es-ES" dirty="0" smtClean="0">
                <a:solidFill>
                  <a:schemeClr val="tx2"/>
                </a:solidFill>
              </a:rPr>
              <a:t>donde no está incluido Fabricación </a:t>
            </a:r>
            <a:r>
              <a:rPr lang="es-ES" dirty="0">
                <a:solidFill>
                  <a:schemeClr val="tx2"/>
                </a:solidFill>
              </a:rPr>
              <a:t>de material de transporte, lo hacen a una tasa </a:t>
            </a:r>
            <a:r>
              <a:rPr lang="es-ES" dirty="0" smtClean="0">
                <a:solidFill>
                  <a:schemeClr val="tx2"/>
                </a:solidFill>
              </a:rPr>
              <a:t>superior al </a:t>
            </a:r>
            <a:r>
              <a:rPr lang="es-ES" b="1" dirty="0" smtClean="0">
                <a:solidFill>
                  <a:schemeClr val="tx2"/>
                </a:solidFill>
              </a:rPr>
              <a:t>7</a:t>
            </a:r>
            <a:r>
              <a:rPr lang="es-ES" b="1" dirty="0" smtClean="0">
                <a:solidFill>
                  <a:schemeClr val="tx2"/>
                </a:solidFill>
              </a:rPr>
              <a:t>%</a:t>
            </a:r>
            <a:r>
              <a:rPr lang="es-ES" dirty="0" smtClean="0">
                <a:solidFill>
                  <a:schemeClr val="tx2"/>
                </a:solidFill>
              </a:rPr>
              <a:t>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dirty="0" smtClean="0">
                <a:solidFill>
                  <a:schemeClr val="tx2"/>
                </a:solidFill>
              </a:rPr>
              <a:t>El nuevo ciclo post COVID está teniendo consecuencias en los sectores que son examinadas en el informe</a:t>
            </a:r>
            <a:endParaRPr lang="es-E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1167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14" name="Rectangle 3"/>
          <p:cNvSpPr>
            <a:spLocks noChangeArrowheads="1"/>
          </p:cNvSpPr>
          <p:nvPr/>
        </p:nvSpPr>
        <p:spPr bwMode="auto">
          <a:xfrm>
            <a:off x="0" y="25336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16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16D3F-7234-47EB-A1A2-6400F0C1C1C5}" type="slidenum">
              <a:rPr lang="es-ES" smtClean="0"/>
              <a:t>5</a:t>
            </a:fld>
            <a:endParaRPr lang="es-ES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35696" y="116632"/>
            <a:ext cx="6239746" cy="6480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2719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-12429" y="638030"/>
            <a:ext cx="4368405" cy="52322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es-ES" sz="1600" dirty="0">
                <a:solidFill>
                  <a:schemeClr val="tx2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 </a:t>
            </a:r>
            <a:r>
              <a:rPr lang="es-ES" sz="1600" b="1" u="sng" dirty="0">
                <a:solidFill>
                  <a:schemeClr val="tx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Para presumir</a:t>
            </a:r>
            <a:r>
              <a:rPr lang="es-ES" sz="1600" b="1" dirty="0">
                <a:solidFill>
                  <a:schemeClr val="tx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:</a:t>
            </a:r>
          </a:p>
          <a:p>
            <a:pPr marL="342900" indent="-342900" algn="just">
              <a:spcAft>
                <a:spcPts val="600"/>
              </a:spcAft>
              <a:buFont typeface="+mj-lt"/>
              <a:buAutoNum type="arabicPeriod"/>
            </a:pPr>
            <a:r>
              <a:rPr lang="es-ES" sz="1600" b="1" dirty="0" smtClean="0">
                <a:solidFill>
                  <a:schemeClr val="tx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Segunda comunidad autónoma con menor tasa de paro</a:t>
            </a:r>
            <a:r>
              <a:rPr lang="es-ES" sz="1600" dirty="0">
                <a:solidFill>
                  <a:schemeClr val="tx2"/>
                </a:solidFill>
                <a:latin typeface="Times New Roman"/>
                <a:ea typeface="Calibri"/>
              </a:rPr>
              <a:t> </a:t>
            </a:r>
            <a:r>
              <a:rPr lang="es-ES" sz="1600" dirty="0" smtClean="0">
                <a:solidFill>
                  <a:schemeClr val="tx2"/>
                </a:solidFill>
                <a:latin typeface="Times New Roman"/>
                <a:ea typeface="Calibri"/>
              </a:rPr>
              <a:t>(9,40%) </a:t>
            </a:r>
            <a:r>
              <a:rPr lang="es-ES" sz="1600" dirty="0" smtClean="0">
                <a:solidFill>
                  <a:schemeClr val="tx2"/>
                </a:solidFill>
                <a:latin typeface="Times New Roman"/>
                <a:ea typeface="Calibri"/>
              </a:rPr>
              <a:t>sólo por detrás de País Vasco </a:t>
            </a:r>
            <a:r>
              <a:rPr lang="es-ES" sz="1600" dirty="0" smtClean="0">
                <a:solidFill>
                  <a:schemeClr val="tx2"/>
                </a:solidFill>
                <a:latin typeface="Times New Roman"/>
                <a:ea typeface="Calibri"/>
              </a:rPr>
              <a:t>(8,60%).</a:t>
            </a:r>
            <a:endParaRPr lang="es-ES" sz="1600" dirty="0" smtClean="0">
              <a:solidFill>
                <a:schemeClr val="tx2"/>
              </a:solidFill>
              <a:latin typeface="Times New Roman"/>
              <a:ea typeface="Calibri"/>
            </a:endParaRPr>
          </a:p>
          <a:p>
            <a:pPr marL="342900" lvl="0" indent="-342900" algn="just">
              <a:spcAft>
                <a:spcPts val="600"/>
              </a:spcAft>
              <a:buFont typeface="+mj-lt"/>
              <a:buAutoNum type="arabicPeriod"/>
            </a:pPr>
            <a:r>
              <a:rPr lang="es-ES" sz="1600" b="1" dirty="0" smtClean="0">
                <a:solidFill>
                  <a:schemeClr val="tx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Quinta </a:t>
            </a:r>
            <a:r>
              <a:rPr lang="es-ES" sz="1600" b="1" dirty="0">
                <a:solidFill>
                  <a:schemeClr val="tx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comunidad autónoma</a:t>
            </a:r>
            <a:r>
              <a:rPr lang="es-ES" sz="1600" dirty="0" smtClean="0">
                <a:solidFill>
                  <a:schemeClr val="tx2"/>
                </a:solidFill>
                <a:latin typeface="Times New Roman"/>
                <a:ea typeface="Calibri"/>
              </a:rPr>
              <a:t> </a:t>
            </a:r>
            <a:r>
              <a:rPr lang="es-ES" sz="1600" dirty="0">
                <a:solidFill>
                  <a:schemeClr val="tx2"/>
                </a:solidFill>
                <a:latin typeface="Times New Roman"/>
                <a:ea typeface="Calibri"/>
              </a:rPr>
              <a:t>en </a:t>
            </a:r>
            <a:r>
              <a:rPr lang="es-ES" sz="1600" b="1" dirty="0">
                <a:solidFill>
                  <a:schemeClr val="tx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producto per </a:t>
            </a:r>
            <a:r>
              <a:rPr lang="es-ES" sz="1600" b="1" dirty="0" smtClean="0">
                <a:solidFill>
                  <a:schemeClr val="tx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cápita</a:t>
            </a:r>
            <a:r>
              <a:rPr lang="es-ES" sz="1600" dirty="0" smtClean="0">
                <a:solidFill>
                  <a:schemeClr val="tx2"/>
                </a:solidFill>
                <a:latin typeface="Times New Roman"/>
                <a:ea typeface="Calibri"/>
              </a:rPr>
              <a:t>, por </a:t>
            </a:r>
            <a:r>
              <a:rPr lang="es-ES" sz="1600" dirty="0">
                <a:solidFill>
                  <a:schemeClr val="tx2"/>
                </a:solidFill>
                <a:latin typeface="Times New Roman"/>
                <a:ea typeface="Calibri"/>
              </a:rPr>
              <a:t>detrás de Madrid, País Vasco, Navarra y </a:t>
            </a:r>
            <a:r>
              <a:rPr lang="es-ES" sz="1600" dirty="0" smtClean="0">
                <a:solidFill>
                  <a:schemeClr val="tx2"/>
                </a:solidFill>
                <a:latin typeface="Times New Roman"/>
                <a:ea typeface="Calibri"/>
              </a:rPr>
              <a:t>Cataluña </a:t>
            </a:r>
          </a:p>
          <a:p>
            <a:pPr marL="342900" lvl="0" indent="-342900" algn="just">
              <a:spcAft>
                <a:spcPts val="600"/>
              </a:spcAft>
              <a:buFont typeface="+mj-lt"/>
              <a:buAutoNum type="arabicPeriod"/>
            </a:pPr>
            <a:r>
              <a:rPr lang="es-ES" sz="1600" b="1" dirty="0" smtClean="0">
                <a:solidFill>
                  <a:schemeClr val="tx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Rentabilidad </a:t>
            </a:r>
            <a:r>
              <a:rPr lang="es-ES" sz="1600" dirty="0">
                <a:solidFill>
                  <a:schemeClr val="tx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media de las </a:t>
            </a:r>
            <a:r>
              <a:rPr lang="es-ES" sz="1600" dirty="0" smtClean="0">
                <a:solidFill>
                  <a:schemeClr val="tx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empresas en </a:t>
            </a:r>
            <a:r>
              <a:rPr lang="es-ES" sz="1600" dirty="0" smtClean="0">
                <a:solidFill>
                  <a:schemeClr val="tx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2021 </a:t>
            </a:r>
            <a:r>
              <a:rPr lang="es-ES" sz="1600" dirty="0">
                <a:solidFill>
                  <a:schemeClr val="tx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por</a:t>
            </a:r>
            <a:r>
              <a:rPr lang="es-ES" sz="1600" b="1" dirty="0">
                <a:solidFill>
                  <a:schemeClr val="tx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encima del </a:t>
            </a:r>
            <a:r>
              <a:rPr lang="es-ES" sz="1600" b="1" dirty="0" smtClean="0">
                <a:solidFill>
                  <a:schemeClr val="tx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3%</a:t>
            </a:r>
            <a:r>
              <a:rPr lang="es-ES" sz="1600" dirty="0" smtClean="0">
                <a:solidFill>
                  <a:schemeClr val="tx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es-ES" sz="1600" dirty="0" smtClean="0">
                <a:solidFill>
                  <a:schemeClr val="tx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(</a:t>
            </a:r>
            <a:r>
              <a:rPr lang="es-ES" sz="1600" b="1" dirty="0" smtClean="0">
                <a:solidFill>
                  <a:schemeClr val="tx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4,76%</a:t>
            </a:r>
            <a:r>
              <a:rPr lang="es-ES" sz="1600" dirty="0" smtClean="0">
                <a:solidFill>
                  <a:schemeClr val="tx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), </a:t>
            </a:r>
            <a:r>
              <a:rPr lang="es-ES" sz="1600" dirty="0">
                <a:solidFill>
                  <a:schemeClr val="tx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incluso a pesar de la pandemia </a:t>
            </a:r>
          </a:p>
          <a:p>
            <a:pPr marL="342900" lvl="0" indent="-342900" algn="just">
              <a:spcAft>
                <a:spcPts val="600"/>
              </a:spcAft>
              <a:buFont typeface="+mj-lt"/>
              <a:buAutoNum type="arabicPeriod"/>
            </a:pPr>
            <a:r>
              <a:rPr lang="es-ES" sz="1600" b="1" dirty="0" smtClean="0">
                <a:solidFill>
                  <a:schemeClr val="tx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Rentabilidad </a:t>
            </a:r>
            <a:r>
              <a:rPr lang="es-ES" sz="1600" b="1" dirty="0">
                <a:solidFill>
                  <a:schemeClr val="tx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promedio positiva de </a:t>
            </a:r>
            <a:r>
              <a:rPr lang="es-ES" sz="1600" b="1" dirty="0" smtClean="0">
                <a:solidFill>
                  <a:schemeClr val="tx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las empresas de todos los sectores (</a:t>
            </a:r>
            <a:r>
              <a:rPr lang="es-ES" sz="1600" b="1" dirty="0" smtClean="0">
                <a:solidFill>
                  <a:schemeClr val="tx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2021)</a:t>
            </a:r>
            <a:endParaRPr lang="es-ES" sz="1600" dirty="0" smtClean="0">
              <a:solidFill>
                <a:schemeClr val="tx2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600"/>
              </a:spcAft>
              <a:buFont typeface="+mj-lt"/>
              <a:buAutoNum type="arabicPeriod"/>
            </a:pPr>
            <a:r>
              <a:rPr lang="es-ES" sz="1600" b="1" dirty="0" smtClean="0">
                <a:solidFill>
                  <a:schemeClr val="tx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Nuevo record de exportaciones </a:t>
            </a:r>
            <a:r>
              <a:rPr lang="es-ES" sz="1600" b="1" dirty="0" smtClean="0">
                <a:solidFill>
                  <a:schemeClr val="tx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en 16.423 millones de euros</a:t>
            </a:r>
            <a:endParaRPr lang="es-ES" sz="1600" b="1" dirty="0" smtClean="0">
              <a:solidFill>
                <a:schemeClr val="tx2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600"/>
              </a:spcAft>
              <a:buFont typeface="+mj-lt"/>
              <a:buAutoNum type="arabicPeriod"/>
            </a:pPr>
            <a:r>
              <a:rPr lang="es-ES" sz="1600" b="1" dirty="0" smtClean="0">
                <a:solidFill>
                  <a:schemeClr val="tx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18 </a:t>
            </a:r>
            <a:r>
              <a:rPr lang="es-ES" sz="1600" b="1" dirty="0" smtClean="0">
                <a:solidFill>
                  <a:schemeClr val="tx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de 23 sectores con mayor </a:t>
            </a:r>
            <a:r>
              <a:rPr lang="es-ES" sz="1600" b="1" dirty="0">
                <a:solidFill>
                  <a:schemeClr val="tx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nivel real de productividad que en 2006, </a:t>
            </a:r>
            <a:r>
              <a:rPr lang="es-ES" sz="1600" b="1" dirty="0" smtClean="0">
                <a:solidFill>
                  <a:schemeClr val="tx2"/>
                </a:solidFill>
                <a:latin typeface="Times New Roman"/>
                <a:ea typeface="Calibri"/>
              </a:rPr>
              <a:t>nueve</a:t>
            </a:r>
            <a:r>
              <a:rPr lang="es-ES" sz="1600" dirty="0" smtClean="0">
                <a:solidFill>
                  <a:schemeClr val="tx2"/>
                </a:solidFill>
                <a:latin typeface="Times New Roman"/>
                <a:ea typeface="Calibri"/>
              </a:rPr>
              <a:t> </a:t>
            </a:r>
            <a:r>
              <a:rPr lang="es-ES" sz="1600" dirty="0" smtClean="0">
                <a:solidFill>
                  <a:schemeClr val="tx2"/>
                </a:solidFill>
                <a:latin typeface="Times New Roman"/>
                <a:ea typeface="Calibri"/>
              </a:rPr>
              <a:t>la </a:t>
            </a:r>
            <a:r>
              <a:rPr lang="es-ES" sz="1600" dirty="0">
                <a:solidFill>
                  <a:schemeClr val="tx2"/>
                </a:solidFill>
                <a:latin typeface="Times New Roman"/>
                <a:ea typeface="Calibri"/>
              </a:rPr>
              <a:t>mejoran en </a:t>
            </a:r>
            <a:r>
              <a:rPr lang="es-ES" sz="1600" b="1" dirty="0">
                <a:solidFill>
                  <a:schemeClr val="tx2"/>
                </a:solidFill>
                <a:latin typeface="Times New Roman"/>
                <a:ea typeface="Calibri"/>
              </a:rPr>
              <a:t>más del 2% anual acumulativo </a:t>
            </a:r>
            <a:r>
              <a:rPr lang="es-ES" sz="1600" dirty="0">
                <a:solidFill>
                  <a:schemeClr val="tx2"/>
                </a:solidFill>
                <a:latin typeface="Times New Roman"/>
                <a:ea typeface="Calibri"/>
              </a:rPr>
              <a:t>y </a:t>
            </a:r>
            <a:r>
              <a:rPr lang="es-ES" sz="1600" b="1" dirty="0" smtClean="0">
                <a:solidFill>
                  <a:schemeClr val="tx2"/>
                </a:solidFill>
                <a:latin typeface="Times New Roman"/>
                <a:ea typeface="Calibri"/>
              </a:rPr>
              <a:t>cuatro</a:t>
            </a:r>
            <a:r>
              <a:rPr lang="es-ES" sz="1600" dirty="0" smtClean="0">
                <a:solidFill>
                  <a:schemeClr val="tx2"/>
                </a:solidFill>
                <a:latin typeface="Times New Roman"/>
                <a:ea typeface="Calibri"/>
              </a:rPr>
              <a:t> </a:t>
            </a:r>
            <a:r>
              <a:rPr lang="es-ES" sz="1600" dirty="0">
                <a:solidFill>
                  <a:schemeClr val="tx2"/>
                </a:solidFill>
                <a:latin typeface="Times New Roman"/>
                <a:ea typeface="Calibri"/>
              </a:rPr>
              <a:t>de ellos en </a:t>
            </a:r>
            <a:r>
              <a:rPr lang="es-ES" sz="1600" dirty="0" smtClean="0">
                <a:solidFill>
                  <a:schemeClr val="tx2"/>
                </a:solidFill>
                <a:latin typeface="Times New Roman"/>
                <a:ea typeface="Calibri"/>
              </a:rPr>
              <a:t>más del </a:t>
            </a:r>
            <a:r>
              <a:rPr lang="es-ES" sz="1600" b="1" dirty="0" smtClean="0">
                <a:solidFill>
                  <a:schemeClr val="tx2"/>
                </a:solidFill>
                <a:latin typeface="Times New Roman"/>
                <a:ea typeface="Calibri"/>
              </a:rPr>
              <a:t>5%</a:t>
            </a:r>
            <a:r>
              <a:rPr lang="es-ES" sz="1600" dirty="0" smtClean="0">
                <a:solidFill>
                  <a:schemeClr val="tx2"/>
                </a:solidFill>
                <a:latin typeface="Times New Roman"/>
                <a:ea typeface="Calibri"/>
              </a:rPr>
              <a:t> </a:t>
            </a:r>
          </a:p>
          <a:p>
            <a:pPr marL="342900" indent="-342900" algn="just">
              <a:spcAft>
                <a:spcPts val="600"/>
              </a:spcAft>
              <a:buFont typeface="+mj-lt"/>
              <a:buAutoNum type="arabicPeriod"/>
            </a:pPr>
            <a:r>
              <a:rPr lang="es-ES" sz="1600" b="1" dirty="0" smtClean="0">
                <a:solidFill>
                  <a:schemeClr val="tx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Aumenta la población activa</a:t>
            </a:r>
            <a:endParaRPr lang="es-ES" sz="1600" b="1" dirty="0" smtClean="0">
              <a:solidFill>
                <a:schemeClr val="tx2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2257935" y="-8301"/>
            <a:ext cx="4572000" cy="646331"/>
          </a:xfrm>
          <a:prstGeom prst="rect">
            <a:avLst/>
          </a:prstGeom>
          <a:ln w="28575">
            <a:solidFill>
              <a:schemeClr val="tx2"/>
            </a:solidFill>
          </a:ln>
        </p:spPr>
        <p:txBody>
          <a:bodyPr>
            <a:spAutoFit/>
          </a:bodyPr>
          <a:lstStyle/>
          <a:p>
            <a:pPr lvl="0" algn="ctr"/>
            <a:r>
              <a:rPr lang="es-ES" b="1" dirty="0">
                <a:solidFill>
                  <a:schemeClr val="tx2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ARAGÓN </a:t>
            </a:r>
            <a:r>
              <a:rPr lang="es-ES" b="1" dirty="0" smtClean="0">
                <a:solidFill>
                  <a:schemeClr val="tx2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2022</a:t>
            </a:r>
            <a:endParaRPr lang="es-ES" b="1" dirty="0">
              <a:solidFill>
                <a:schemeClr val="tx2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lvl="0" algn="ctr"/>
            <a:r>
              <a:rPr lang="es-ES" b="1" dirty="0">
                <a:solidFill>
                  <a:schemeClr val="tx2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ASPECTOS </a:t>
            </a:r>
            <a:r>
              <a:rPr lang="es-ES" b="1" dirty="0" smtClean="0">
                <a:solidFill>
                  <a:schemeClr val="tx2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DESTACADOS</a:t>
            </a:r>
            <a:endParaRPr lang="es-ES" dirty="0">
              <a:solidFill>
                <a:schemeClr val="tx2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4543935" y="647208"/>
            <a:ext cx="4533349" cy="55861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s-ES" sz="1600" b="1" u="sng" dirty="0" smtClean="0">
                <a:solidFill>
                  <a:schemeClr val="tx2"/>
                </a:solidFill>
                <a:latin typeface="Times New Roman"/>
                <a:ea typeface="Times New Roman"/>
              </a:rPr>
              <a:t>Para </a:t>
            </a:r>
            <a:r>
              <a:rPr lang="es-ES" sz="1600" b="1" u="sng" dirty="0">
                <a:solidFill>
                  <a:schemeClr val="tx2"/>
                </a:solidFill>
                <a:latin typeface="Times New Roman"/>
                <a:ea typeface="Times New Roman"/>
              </a:rPr>
              <a:t>lamentar</a:t>
            </a:r>
            <a:r>
              <a:rPr lang="es-ES" sz="1600" b="1" dirty="0">
                <a:solidFill>
                  <a:schemeClr val="tx2"/>
                </a:solidFill>
                <a:latin typeface="Times New Roman"/>
                <a:ea typeface="Times New Roman"/>
              </a:rPr>
              <a:t>:</a:t>
            </a:r>
          </a:p>
          <a:p>
            <a:pPr algn="just">
              <a:spcAft>
                <a:spcPts val="0"/>
              </a:spcAft>
            </a:pPr>
            <a:r>
              <a:rPr lang="es-ES" sz="1600" dirty="0">
                <a:solidFill>
                  <a:schemeClr val="tx2"/>
                </a:solidFill>
                <a:latin typeface="Times New Roman"/>
                <a:ea typeface="Times New Roman"/>
              </a:rPr>
              <a:t> </a:t>
            </a:r>
          </a:p>
          <a:p>
            <a:pPr marL="342900" lvl="0" indent="-342900" algn="just">
              <a:spcAft>
                <a:spcPts val="600"/>
              </a:spcAft>
              <a:buFont typeface="+mj-lt"/>
              <a:buAutoNum type="arabicPeriod"/>
            </a:pPr>
            <a:r>
              <a:rPr lang="es-ES" sz="1600" b="1" dirty="0" smtClean="0">
                <a:solidFill>
                  <a:schemeClr val="tx2"/>
                </a:solidFill>
                <a:latin typeface="Times New Roman"/>
                <a:ea typeface="Times New Roman"/>
              </a:rPr>
              <a:t>Mantenimiento de altos endeudamientos</a:t>
            </a:r>
            <a:r>
              <a:rPr lang="es-ES" sz="1600" dirty="0" smtClean="0">
                <a:solidFill>
                  <a:schemeClr val="tx2"/>
                </a:solidFill>
                <a:latin typeface="Times New Roman"/>
                <a:ea typeface="Times New Roman"/>
              </a:rPr>
              <a:t> </a:t>
            </a:r>
            <a:r>
              <a:rPr lang="es-ES" sz="1600" dirty="0">
                <a:solidFill>
                  <a:schemeClr val="tx2"/>
                </a:solidFill>
                <a:latin typeface="Times New Roman"/>
                <a:ea typeface="Times New Roman"/>
              </a:rPr>
              <a:t>de Gobierno de Aragón y Ayuntamiento de Zaragoza.</a:t>
            </a:r>
          </a:p>
          <a:p>
            <a:pPr marL="342900" lvl="0" indent="-342900" algn="just">
              <a:buFont typeface="+mj-lt"/>
              <a:buAutoNum type="arabicPeriod"/>
            </a:pPr>
            <a:r>
              <a:rPr lang="es-ES" sz="1600" b="1" dirty="0" smtClean="0">
                <a:solidFill>
                  <a:schemeClr val="tx2"/>
                </a:solidFill>
                <a:latin typeface="Times New Roman"/>
                <a:ea typeface="Times New Roman"/>
              </a:rPr>
              <a:t>Todavía hay </a:t>
            </a:r>
            <a:r>
              <a:rPr lang="es-ES" sz="1600" b="1" dirty="0" smtClean="0">
                <a:solidFill>
                  <a:schemeClr val="tx2"/>
                </a:solidFill>
                <a:latin typeface="Times New Roman"/>
                <a:ea typeface="Times New Roman"/>
              </a:rPr>
              <a:t>5 </a:t>
            </a:r>
            <a:r>
              <a:rPr lang="es-ES" sz="1600" b="1" dirty="0" smtClean="0">
                <a:solidFill>
                  <a:schemeClr val="tx2"/>
                </a:solidFill>
                <a:latin typeface="Times New Roman"/>
                <a:ea typeface="Times New Roman"/>
              </a:rPr>
              <a:t>sectores </a:t>
            </a:r>
            <a:r>
              <a:rPr lang="es-ES" sz="1600" dirty="0">
                <a:solidFill>
                  <a:schemeClr val="tx2"/>
                </a:solidFill>
                <a:latin typeface="Times New Roman"/>
                <a:ea typeface="Times New Roman"/>
              </a:rPr>
              <a:t>con </a:t>
            </a:r>
            <a:r>
              <a:rPr lang="es-ES" sz="1600" b="1" dirty="0" smtClean="0">
                <a:solidFill>
                  <a:schemeClr val="tx2"/>
                </a:solidFill>
                <a:latin typeface="Times New Roman"/>
                <a:ea typeface="Times New Roman"/>
              </a:rPr>
              <a:t>un nivel de productividad menor que en 2006 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s-ES" sz="1600" b="1" dirty="0" smtClean="0">
                <a:solidFill>
                  <a:schemeClr val="tx2"/>
                </a:solidFill>
                <a:latin typeface="Times New Roman"/>
                <a:ea typeface="Times New Roman"/>
              </a:rPr>
              <a:t>Disminución </a:t>
            </a:r>
            <a:r>
              <a:rPr lang="es-ES" sz="1600" b="1" dirty="0">
                <a:solidFill>
                  <a:schemeClr val="tx2"/>
                </a:solidFill>
                <a:latin typeface="Times New Roman"/>
                <a:ea typeface="Times New Roman"/>
              </a:rPr>
              <a:t>de superávit de la balanza comercial en el comercio exterior aragonés.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s-ES" sz="1600" b="1" dirty="0">
                <a:solidFill>
                  <a:schemeClr val="tx2"/>
                </a:solidFill>
                <a:latin typeface="Times New Roman"/>
                <a:ea typeface="Times New Roman"/>
              </a:rPr>
              <a:t>El nuevo ciclo post COVID19 supuso un descenso de la rentabilidad media de las empresas aragonesas por debajo del nivel </a:t>
            </a:r>
            <a:r>
              <a:rPr lang="es-ES" sz="1600" b="1" dirty="0" smtClean="0">
                <a:solidFill>
                  <a:schemeClr val="tx2"/>
                </a:solidFill>
                <a:latin typeface="Times New Roman"/>
                <a:ea typeface="Times New Roman"/>
              </a:rPr>
              <a:t>comparativo del </a:t>
            </a:r>
            <a:r>
              <a:rPr lang="es-ES" sz="1600" b="1" dirty="0">
                <a:solidFill>
                  <a:schemeClr val="tx2"/>
                </a:solidFill>
                <a:latin typeface="Times New Roman"/>
                <a:ea typeface="Times New Roman"/>
              </a:rPr>
              <a:t>ciclo pre COVID 19.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s-ES" sz="1600" b="1" dirty="0">
                <a:solidFill>
                  <a:schemeClr val="tx2"/>
                </a:solidFill>
                <a:latin typeface="Times New Roman"/>
                <a:ea typeface="Times New Roman"/>
              </a:rPr>
              <a:t>El nuevo ciclo post COVID19 supuso un valor </a:t>
            </a:r>
            <a:r>
              <a:rPr lang="es-ES" sz="1600" b="1" dirty="0" smtClean="0">
                <a:solidFill>
                  <a:schemeClr val="tx2"/>
                </a:solidFill>
                <a:latin typeface="Times New Roman"/>
                <a:ea typeface="Times New Roman"/>
              </a:rPr>
              <a:t>medio de </a:t>
            </a:r>
            <a:r>
              <a:rPr lang="es-ES" sz="1600" b="1" dirty="0">
                <a:solidFill>
                  <a:schemeClr val="tx2"/>
                </a:solidFill>
                <a:latin typeface="Times New Roman"/>
                <a:ea typeface="Times New Roman"/>
              </a:rPr>
              <a:t>la productividad de las empresas aragonesas por debajo del nivel del ciclo pre COVID </a:t>
            </a:r>
            <a:r>
              <a:rPr lang="es-ES" sz="1600" b="1" dirty="0" smtClean="0">
                <a:solidFill>
                  <a:schemeClr val="tx2"/>
                </a:solidFill>
                <a:latin typeface="Times New Roman"/>
                <a:ea typeface="Times New Roman"/>
              </a:rPr>
              <a:t>19</a:t>
            </a:r>
            <a:r>
              <a:rPr lang="es-ES" sz="1600" b="1" dirty="0" smtClean="0">
                <a:solidFill>
                  <a:schemeClr val="tx2"/>
                </a:solidFill>
                <a:latin typeface="Times New Roman"/>
                <a:ea typeface="Times New Roman"/>
              </a:rPr>
              <a:t>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s-ES" sz="1600" b="1" dirty="0" smtClean="0">
                <a:solidFill>
                  <a:schemeClr val="tx2"/>
                </a:solidFill>
                <a:latin typeface="Times New Roman"/>
                <a:ea typeface="Times New Roman"/>
              </a:rPr>
              <a:t>No se sigue manteniendo la ruptura estructural de 2013 en el sector de Fabricación de materia de transporte </a:t>
            </a:r>
            <a:endParaRPr lang="es-ES" sz="1600" b="1" dirty="0">
              <a:solidFill>
                <a:schemeClr val="tx2"/>
              </a:solidFill>
              <a:latin typeface="Times New Roman"/>
              <a:ea typeface="Times New Roman"/>
            </a:endParaRPr>
          </a:p>
          <a:p>
            <a:pPr marL="342900" lvl="0" indent="-342900" algn="just">
              <a:buFont typeface="+mj-lt"/>
              <a:buAutoNum type="arabicPeriod"/>
            </a:pPr>
            <a:endParaRPr lang="es-ES" sz="1600" b="1" dirty="0" smtClean="0">
              <a:solidFill>
                <a:schemeClr val="tx2"/>
              </a:solidFill>
              <a:latin typeface="Times New Roman"/>
              <a:ea typeface="Times New Roman"/>
            </a:endParaRPr>
          </a:p>
          <a:p>
            <a:pPr lvl="0" algn="just"/>
            <a:endParaRPr lang="es-ES" sz="1600" b="1" dirty="0">
              <a:solidFill>
                <a:schemeClr val="tx2"/>
              </a:solidFill>
              <a:latin typeface="Times New Roman"/>
              <a:ea typeface="Times New Roman"/>
            </a:endParaRPr>
          </a:p>
        </p:txBody>
      </p:sp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16D3F-7234-47EB-A1A2-6400F0C1C1C5}" type="slidenum">
              <a:rPr lang="es-ES" smtClean="0"/>
              <a:t>6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603945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>
          <a:xfrm>
            <a:off x="6516216" y="6309320"/>
            <a:ext cx="2133600" cy="365125"/>
          </a:xfrm>
        </p:spPr>
        <p:txBody>
          <a:bodyPr/>
          <a:lstStyle/>
          <a:p>
            <a:fld id="{11816D3F-7234-47EB-A1A2-6400F0C1C1C5}" type="slidenum">
              <a:rPr lang="es-ES" smtClean="0"/>
              <a:t>7</a:t>
            </a:fld>
            <a:endParaRPr lang="es-ES"/>
          </a:p>
        </p:txBody>
      </p:sp>
      <p:sp>
        <p:nvSpPr>
          <p:cNvPr id="4" name="Rectángulo 3"/>
          <p:cNvSpPr/>
          <p:nvPr/>
        </p:nvSpPr>
        <p:spPr>
          <a:xfrm>
            <a:off x="0" y="400110"/>
            <a:ext cx="914400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b="1" dirty="0" smtClean="0">
                <a:solidFill>
                  <a:schemeClr val="tx2"/>
                </a:solidFill>
              </a:rPr>
              <a:t>Comienzo del ciclo post COVID 19</a:t>
            </a:r>
            <a:r>
              <a:rPr lang="es-ES" dirty="0" smtClean="0">
                <a:solidFill>
                  <a:schemeClr val="tx2"/>
                </a:solidFill>
              </a:rPr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ES" dirty="0" smtClean="0">
              <a:solidFill>
                <a:schemeClr val="tx2"/>
              </a:solidFill>
            </a:endParaRPr>
          </a:p>
          <a:p>
            <a:pPr lvl="1" algn="just"/>
            <a:r>
              <a:rPr lang="es-ES" dirty="0" smtClean="0">
                <a:solidFill>
                  <a:schemeClr val="tx2"/>
                </a:solidFill>
              </a:rPr>
              <a:t> </a:t>
            </a:r>
            <a:r>
              <a:rPr lang="es-ES" dirty="0">
                <a:solidFill>
                  <a:schemeClr val="tx2"/>
                </a:solidFill>
              </a:rPr>
              <a:t>- Cambios radicales y riesgos </a:t>
            </a:r>
            <a:r>
              <a:rPr lang="es-ES" dirty="0" smtClean="0">
                <a:solidFill>
                  <a:schemeClr val="tx2"/>
                </a:solidFill>
              </a:rPr>
              <a:t>importantes</a:t>
            </a:r>
          </a:p>
          <a:p>
            <a:pPr lvl="1" algn="just"/>
            <a:endParaRPr lang="es-ES" dirty="0">
              <a:solidFill>
                <a:schemeClr val="tx2"/>
              </a:solidFill>
            </a:endParaRPr>
          </a:p>
          <a:p>
            <a:pPr lvl="1" algn="just"/>
            <a:r>
              <a:rPr lang="es-ES" dirty="0">
                <a:solidFill>
                  <a:schemeClr val="tx2"/>
                </a:solidFill>
              </a:rPr>
              <a:t> - Retorno de la inflación: los bancos centrales han pasado de no saber qué hacer durante años para conseguir aumentar la inflación hasta el 2% a tener que tomar medidas penosas para que descienda hasta dicho valor sin poder asegurar que el coste no va a ser </a:t>
            </a:r>
            <a:r>
              <a:rPr lang="es-ES" dirty="0" smtClean="0">
                <a:solidFill>
                  <a:schemeClr val="tx2"/>
                </a:solidFill>
              </a:rPr>
              <a:t>excesivo</a:t>
            </a:r>
          </a:p>
          <a:p>
            <a:pPr lvl="1" algn="just"/>
            <a:endParaRPr lang="es-ES" dirty="0">
              <a:solidFill>
                <a:schemeClr val="tx2"/>
              </a:solidFill>
            </a:endParaRPr>
          </a:p>
          <a:p>
            <a:pPr algn="just"/>
            <a:r>
              <a:rPr lang="es-ES" dirty="0">
                <a:solidFill>
                  <a:schemeClr val="tx2"/>
                </a:solidFill>
              </a:rPr>
              <a:t>         - Empeoramiento de los déficits y de la deuda públicos, altos precios de combustibles y </a:t>
            </a:r>
          </a:p>
          <a:p>
            <a:pPr algn="just"/>
            <a:r>
              <a:rPr lang="es-ES" dirty="0">
                <a:solidFill>
                  <a:schemeClr val="tx2"/>
                </a:solidFill>
              </a:rPr>
              <a:t>        materias primas esenciales, inflación generalizada y problemas globales de abastecimiento</a:t>
            </a:r>
          </a:p>
          <a:p>
            <a:pPr algn="just"/>
            <a:r>
              <a:rPr lang="es-ES" dirty="0">
                <a:solidFill>
                  <a:schemeClr val="tx2"/>
                </a:solidFill>
              </a:rPr>
              <a:t>      </a:t>
            </a:r>
            <a:r>
              <a:rPr lang="es-ES" dirty="0" smtClean="0">
                <a:solidFill>
                  <a:schemeClr val="tx2"/>
                </a:solidFill>
              </a:rPr>
              <a:t>  </a:t>
            </a:r>
            <a:r>
              <a:rPr lang="es-ES" dirty="0">
                <a:solidFill>
                  <a:schemeClr val="tx2"/>
                </a:solidFill>
              </a:rPr>
              <a:t>de productos intermedios y logísticos  </a:t>
            </a:r>
            <a:endParaRPr lang="es-ES" dirty="0" smtClean="0">
              <a:solidFill>
                <a:schemeClr val="tx2"/>
              </a:solidFill>
            </a:endParaRPr>
          </a:p>
          <a:p>
            <a:pPr algn="just"/>
            <a:endParaRPr lang="es-ES" dirty="0" smtClean="0">
              <a:solidFill>
                <a:schemeClr val="tx2"/>
              </a:solidFill>
            </a:endParaRPr>
          </a:p>
          <a:p>
            <a:pPr algn="just"/>
            <a:r>
              <a:rPr lang="es-ES" dirty="0">
                <a:solidFill>
                  <a:schemeClr val="tx2"/>
                </a:solidFill>
              </a:rPr>
              <a:t> </a:t>
            </a:r>
            <a:r>
              <a:rPr lang="es-ES" dirty="0" smtClean="0">
                <a:solidFill>
                  <a:schemeClr val="tx2"/>
                </a:solidFill>
              </a:rPr>
              <a:t>       </a:t>
            </a:r>
            <a:r>
              <a:rPr lang="es-ES" dirty="0">
                <a:solidFill>
                  <a:schemeClr val="tx2"/>
                </a:solidFill>
              </a:rPr>
              <a:t>- Dinámica de </a:t>
            </a:r>
            <a:r>
              <a:rPr lang="es-ES" dirty="0" err="1">
                <a:solidFill>
                  <a:schemeClr val="tx2"/>
                </a:solidFill>
              </a:rPr>
              <a:t>desglobalización</a:t>
            </a:r>
            <a:r>
              <a:rPr lang="es-ES" dirty="0">
                <a:solidFill>
                  <a:schemeClr val="tx2"/>
                </a:solidFill>
              </a:rPr>
              <a:t> y desacoplamiento de algunas economías </a:t>
            </a:r>
            <a:r>
              <a:rPr lang="es-ES" dirty="0" smtClean="0">
                <a:solidFill>
                  <a:schemeClr val="tx2"/>
                </a:solidFill>
              </a:rPr>
              <a:t>importantes</a:t>
            </a:r>
          </a:p>
          <a:p>
            <a:pPr algn="just"/>
            <a:endParaRPr lang="es-ES" dirty="0">
              <a:solidFill>
                <a:schemeClr val="tx2"/>
              </a:solidFill>
            </a:endParaRPr>
          </a:p>
          <a:p>
            <a:pPr algn="just"/>
            <a:r>
              <a:rPr lang="es-ES" dirty="0" smtClean="0">
                <a:solidFill>
                  <a:schemeClr val="tx2"/>
                </a:solidFill>
              </a:rPr>
              <a:t>         - Políticas monetarias muy restrictivas</a:t>
            </a:r>
            <a:endParaRPr lang="es-ES" dirty="0">
              <a:solidFill>
                <a:schemeClr val="tx2"/>
              </a:solidFill>
            </a:endParaRPr>
          </a:p>
          <a:p>
            <a:pPr marL="742950" lvl="1" indent="-285750">
              <a:buFontTx/>
              <a:buChar char="-"/>
            </a:pPr>
            <a:endParaRPr lang="es-ES" dirty="0">
              <a:solidFill>
                <a:schemeClr val="tx2"/>
              </a:solidFill>
            </a:endParaRPr>
          </a:p>
          <a:p>
            <a:pPr lvl="1"/>
            <a:endParaRPr lang="es-ES" dirty="0">
              <a:solidFill>
                <a:schemeClr val="tx2"/>
              </a:solidFill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2555776" y="0"/>
            <a:ext cx="493750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2000" b="1" i="1" dirty="0">
                <a:solidFill>
                  <a:schemeClr val="tx2"/>
                </a:solidFill>
              </a:rPr>
              <a:t>Perspectivas </a:t>
            </a:r>
            <a:r>
              <a:rPr lang="es-ES" sz="2000" b="1" i="1" dirty="0" smtClean="0">
                <a:solidFill>
                  <a:schemeClr val="tx2"/>
                </a:solidFill>
              </a:rPr>
              <a:t>2023 de </a:t>
            </a:r>
            <a:r>
              <a:rPr lang="es-ES" sz="2000" b="1" i="1" dirty="0">
                <a:solidFill>
                  <a:schemeClr val="tx2"/>
                </a:solidFill>
              </a:rPr>
              <a:t>la economía aragonesa</a:t>
            </a:r>
          </a:p>
        </p:txBody>
      </p:sp>
    </p:spTree>
    <p:extLst>
      <p:ext uri="{BB962C8B-B14F-4D97-AF65-F5344CB8AC3E}">
        <p14:creationId xmlns:p14="http://schemas.microsoft.com/office/powerpoint/2010/main" val="2438390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16D3F-7234-47EB-A1A2-6400F0C1C1C5}" type="slidenum">
              <a:rPr lang="es-ES" smtClean="0"/>
              <a:t>8</a:t>
            </a:fld>
            <a:endParaRPr lang="es-ES"/>
          </a:p>
        </p:txBody>
      </p:sp>
      <p:sp>
        <p:nvSpPr>
          <p:cNvPr id="5" name="Rectángulo 4"/>
          <p:cNvSpPr/>
          <p:nvPr/>
        </p:nvSpPr>
        <p:spPr>
          <a:xfrm>
            <a:off x="-1742" y="692696"/>
            <a:ext cx="8750206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es-ES" b="1" dirty="0">
                <a:solidFill>
                  <a:srgbClr val="1F497D"/>
                </a:solidFill>
              </a:rPr>
              <a:t>Las consecuencias son que</a:t>
            </a:r>
            <a:r>
              <a:rPr lang="es-ES" dirty="0" smtClean="0">
                <a:solidFill>
                  <a:srgbClr val="1F497D"/>
                </a:solidFill>
              </a:rPr>
              <a:t>:</a:t>
            </a:r>
          </a:p>
          <a:p>
            <a:pPr lvl="0" algn="just"/>
            <a:endParaRPr lang="es-ES" dirty="0">
              <a:solidFill>
                <a:srgbClr val="1F497D"/>
              </a:solidFill>
            </a:endParaRPr>
          </a:p>
          <a:p>
            <a:pPr marL="742950" marR="201295" lvl="1" indent="-285750" algn="just">
              <a:buFontTx/>
              <a:buChar char="-"/>
            </a:pPr>
            <a:r>
              <a:rPr lang="es-ES" dirty="0">
                <a:solidFill>
                  <a:srgbClr val="1F497D"/>
                </a:solidFill>
              </a:rPr>
              <a:t>En septiembre del año 2023 la inflación en España es del 3,5%, siendo en Aragón del 2,9% la menor de todas las CCAA. Ello ha permitido mantener el crecimiento del PIB y del empleo en niveles que han obligado a revisar las predicciones realizadas a principios de año. </a:t>
            </a:r>
            <a:endParaRPr lang="es-ES" dirty="0" smtClean="0">
              <a:solidFill>
                <a:srgbClr val="1F497D"/>
              </a:solidFill>
            </a:endParaRPr>
          </a:p>
          <a:p>
            <a:pPr marL="742950" marR="201295" lvl="1" indent="-285750" algn="just">
              <a:buFontTx/>
              <a:buChar char="-"/>
            </a:pPr>
            <a:endParaRPr lang="es-ES" dirty="0" smtClean="0">
              <a:solidFill>
                <a:srgbClr val="1F497D"/>
              </a:solidFill>
            </a:endParaRPr>
          </a:p>
          <a:p>
            <a:pPr marL="742950" lvl="1" indent="-285750" algn="just">
              <a:buFontTx/>
              <a:buChar char="-"/>
            </a:pPr>
            <a:r>
              <a:rPr lang="es-ES" dirty="0" smtClean="0">
                <a:solidFill>
                  <a:srgbClr val="1F497D"/>
                </a:solidFill>
              </a:rPr>
              <a:t>Se </a:t>
            </a:r>
            <a:r>
              <a:rPr lang="es-ES" dirty="0">
                <a:solidFill>
                  <a:srgbClr val="1F497D"/>
                </a:solidFill>
              </a:rPr>
              <a:t>están desacelerando las economías, por el ajuste técnico que origina la política monetaria, aunque de momento el empleo está teniendo un buen </a:t>
            </a:r>
            <a:r>
              <a:rPr lang="es-ES" dirty="0" smtClean="0">
                <a:solidFill>
                  <a:srgbClr val="1F497D"/>
                </a:solidFill>
              </a:rPr>
              <a:t>comportamiento</a:t>
            </a:r>
          </a:p>
          <a:p>
            <a:pPr marL="742950" lvl="1" indent="-285750" algn="just">
              <a:buFontTx/>
              <a:buChar char="-"/>
            </a:pPr>
            <a:endParaRPr lang="es-ES" dirty="0">
              <a:solidFill>
                <a:srgbClr val="1F497D"/>
              </a:solidFill>
            </a:endParaRPr>
          </a:p>
          <a:p>
            <a:pPr marL="742950" lvl="1" indent="-285750" algn="just">
              <a:buFontTx/>
              <a:buChar char="-"/>
            </a:pPr>
            <a:r>
              <a:rPr lang="es-ES" dirty="0">
                <a:solidFill>
                  <a:srgbClr val="1F497D"/>
                </a:solidFill>
              </a:rPr>
              <a:t>No se avista todavía recesión, pero los mercados de acciones ya han sufrido un primer escalón de ajuste en 2022 y se mantienen expectantes. También esos movimientos de ajuste tienen efectos </a:t>
            </a:r>
            <a:r>
              <a:rPr lang="es-ES" dirty="0" smtClean="0">
                <a:solidFill>
                  <a:srgbClr val="1F497D"/>
                </a:solidFill>
              </a:rPr>
              <a:t>contractivos</a:t>
            </a:r>
          </a:p>
          <a:p>
            <a:pPr marL="742950" lvl="1" indent="-285750" algn="just">
              <a:buFontTx/>
              <a:buChar char="-"/>
            </a:pPr>
            <a:endParaRPr lang="es-ES" dirty="0">
              <a:solidFill>
                <a:srgbClr val="1F497D"/>
              </a:solidFill>
            </a:endParaRPr>
          </a:p>
          <a:p>
            <a:pPr marL="742950" lvl="1" indent="-285750" algn="just">
              <a:buFontTx/>
              <a:buChar char="-"/>
            </a:pPr>
            <a:r>
              <a:rPr lang="es-ES" dirty="0">
                <a:solidFill>
                  <a:srgbClr val="1F497D"/>
                </a:solidFill>
              </a:rPr>
              <a:t>Los buenos resultados hasta ahora se han dado por el buen comportamiento de las exportaciones, en el mercado de trabajo por la caída de horas y la inmigración.</a:t>
            </a:r>
          </a:p>
          <a:p>
            <a:pPr marL="742950" lvl="1" indent="-285750" algn="just">
              <a:buFontTx/>
              <a:buChar char="-"/>
            </a:pPr>
            <a:r>
              <a:rPr lang="es-ES" dirty="0">
                <a:solidFill>
                  <a:srgbClr val="1F497D"/>
                </a:solidFill>
              </a:rPr>
              <a:t>No obstante, los indicadores de la coyuntura son cada vez </a:t>
            </a:r>
            <a:r>
              <a:rPr lang="es-ES" dirty="0" smtClean="0">
                <a:solidFill>
                  <a:srgbClr val="1F497D"/>
                </a:solidFill>
              </a:rPr>
              <a:t>más </a:t>
            </a:r>
            <a:r>
              <a:rPr lang="es-ES" dirty="0">
                <a:solidFill>
                  <a:srgbClr val="1F497D"/>
                </a:solidFill>
              </a:rPr>
              <a:t>débiles. La </a:t>
            </a:r>
            <a:r>
              <a:rPr lang="es-ES" dirty="0" err="1">
                <a:solidFill>
                  <a:srgbClr val="1F497D"/>
                </a:solidFill>
              </a:rPr>
              <a:t>AIReF</a:t>
            </a:r>
            <a:r>
              <a:rPr lang="es-ES" dirty="0">
                <a:solidFill>
                  <a:srgbClr val="1F497D"/>
                </a:solidFill>
              </a:rPr>
              <a:t> y el </a:t>
            </a:r>
            <a:r>
              <a:rPr lang="es-ES" dirty="0" smtClean="0">
                <a:solidFill>
                  <a:srgbClr val="1F497D"/>
                </a:solidFill>
              </a:rPr>
              <a:t>BBVA </a:t>
            </a:r>
            <a:r>
              <a:rPr lang="es-ES" dirty="0">
                <a:solidFill>
                  <a:srgbClr val="1F497D"/>
                </a:solidFill>
              </a:rPr>
              <a:t>anticipan caídas en el crecimiento en el cuarto y en el primero de 2024.</a:t>
            </a:r>
          </a:p>
        </p:txBody>
      </p:sp>
    </p:spTree>
    <p:extLst>
      <p:ext uri="{BB962C8B-B14F-4D97-AF65-F5344CB8AC3E}">
        <p14:creationId xmlns:p14="http://schemas.microsoft.com/office/powerpoint/2010/main" val="41983457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16D3F-7234-47EB-A1A2-6400F0C1C1C5}" type="slidenum">
              <a:rPr lang="es-ES" smtClean="0"/>
              <a:t>9</a:t>
            </a:fld>
            <a:endParaRPr lang="es-ES"/>
          </a:p>
        </p:txBody>
      </p:sp>
      <p:sp>
        <p:nvSpPr>
          <p:cNvPr id="3" name="Rectángulo 2"/>
          <p:cNvSpPr/>
          <p:nvPr/>
        </p:nvSpPr>
        <p:spPr>
          <a:xfrm>
            <a:off x="0" y="3116991"/>
            <a:ext cx="9143999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>
              <a:spcBef>
                <a:spcPts val="600"/>
              </a:spcBef>
              <a:spcAft>
                <a:spcPts val="600"/>
              </a:spcAft>
            </a:pPr>
            <a:r>
              <a:rPr lang="es-ES" b="1" dirty="0" smtClean="0">
                <a:solidFill>
                  <a:srgbClr val="000080"/>
                </a:solidFill>
                <a:latin typeface="Times New Roman" panose="02020603050405020304" pitchFamily="18" charset="0"/>
              </a:rPr>
              <a:t>Aragón no recuperará el nivel </a:t>
            </a:r>
            <a:r>
              <a:rPr lang="es-ES" b="1" dirty="0">
                <a:solidFill>
                  <a:srgbClr val="000080"/>
                </a:solidFill>
                <a:latin typeface="Times New Roman" panose="02020603050405020304" pitchFamily="18" charset="0"/>
              </a:rPr>
              <a:t>de PIB </a:t>
            </a:r>
            <a:r>
              <a:rPr lang="es-ES" b="1" dirty="0" smtClean="0">
                <a:solidFill>
                  <a:srgbClr val="000080"/>
                </a:solidFill>
                <a:latin typeface="Times New Roman" panose="02020603050405020304" pitchFamily="18" charset="0"/>
              </a:rPr>
              <a:t>de </a:t>
            </a:r>
            <a:r>
              <a:rPr lang="es-ES" b="1" dirty="0">
                <a:solidFill>
                  <a:srgbClr val="000080"/>
                </a:solidFill>
                <a:latin typeface="Times New Roman" panose="02020603050405020304" pitchFamily="18" charset="0"/>
              </a:rPr>
              <a:t>2019 en</a:t>
            </a:r>
            <a:r>
              <a:rPr lang="es-ES" dirty="0">
                <a:solidFill>
                  <a:srgbClr val="000080"/>
                </a:solidFill>
                <a:latin typeface="Times New Roman" panose="02020603050405020304" pitchFamily="18" charset="0"/>
              </a:rPr>
              <a:t> el año </a:t>
            </a:r>
            <a:r>
              <a:rPr lang="es-ES" b="1" dirty="0" smtClean="0">
                <a:solidFill>
                  <a:srgbClr val="000080"/>
                </a:solidFill>
                <a:latin typeface="Times New Roman" panose="02020603050405020304" pitchFamily="18" charset="0"/>
              </a:rPr>
              <a:t>2022</a:t>
            </a:r>
            <a:r>
              <a:rPr lang="es-ES" dirty="0" smtClean="0">
                <a:solidFill>
                  <a:srgbClr val="000080"/>
                </a:solidFill>
                <a:latin typeface="Times New Roman" panose="02020603050405020304" pitchFamily="18" charset="0"/>
              </a:rPr>
              <a:t> y </a:t>
            </a:r>
            <a:r>
              <a:rPr lang="es-ES" b="1" dirty="0" smtClean="0">
                <a:solidFill>
                  <a:srgbClr val="000080"/>
                </a:solidFill>
                <a:latin typeface="Times New Roman" panose="02020603050405020304" pitchFamily="18" charset="0"/>
              </a:rPr>
              <a:t>España</a:t>
            </a:r>
            <a:r>
              <a:rPr lang="es-ES" dirty="0" smtClean="0">
                <a:solidFill>
                  <a:srgbClr val="000080"/>
                </a:solidFill>
                <a:latin typeface="Times New Roman" panose="02020603050405020304" pitchFamily="18" charset="0"/>
              </a:rPr>
              <a:t> tampoco lo </a:t>
            </a:r>
            <a:r>
              <a:rPr lang="es-ES" dirty="0">
                <a:solidFill>
                  <a:srgbClr val="000080"/>
                </a:solidFill>
                <a:latin typeface="Times New Roman" panose="02020603050405020304" pitchFamily="18" charset="0"/>
              </a:rPr>
              <a:t>hará </a:t>
            </a:r>
            <a:r>
              <a:rPr lang="es-ES" b="1" dirty="0">
                <a:solidFill>
                  <a:srgbClr val="000080"/>
                </a:solidFill>
                <a:latin typeface="Times New Roman" panose="02020603050405020304" pitchFamily="18" charset="0"/>
              </a:rPr>
              <a:t>en </a:t>
            </a:r>
            <a:r>
              <a:rPr lang="es-ES" b="1" dirty="0" smtClean="0">
                <a:solidFill>
                  <a:srgbClr val="000080"/>
                </a:solidFill>
                <a:latin typeface="Times New Roman" panose="02020603050405020304" pitchFamily="18" charset="0"/>
              </a:rPr>
              <a:t>2023</a:t>
            </a:r>
          </a:p>
          <a:p>
            <a:pPr algn="just" fontAlgn="base">
              <a:spcBef>
                <a:spcPts val="600"/>
              </a:spcBef>
              <a:spcAft>
                <a:spcPts val="600"/>
              </a:spcAft>
            </a:pPr>
            <a:r>
              <a:rPr lang="es-ES" b="1" dirty="0" smtClean="0">
                <a:solidFill>
                  <a:srgbClr val="000080"/>
                </a:solidFill>
                <a:latin typeface="Times New Roman" panose="02020603050405020304" pitchFamily="18" charset="0"/>
              </a:rPr>
              <a:t>Aragón</a:t>
            </a:r>
            <a:r>
              <a:rPr lang="es-ES" dirty="0" smtClean="0">
                <a:solidFill>
                  <a:srgbClr val="000080"/>
                </a:solidFill>
                <a:latin typeface="Times New Roman" panose="02020603050405020304" pitchFamily="18" charset="0"/>
              </a:rPr>
              <a:t> </a:t>
            </a:r>
            <a:r>
              <a:rPr lang="es-ES" dirty="0">
                <a:solidFill>
                  <a:srgbClr val="000080"/>
                </a:solidFill>
                <a:latin typeface="Times New Roman" panose="02020603050405020304" pitchFamily="18" charset="0"/>
              </a:rPr>
              <a:t>estará e</a:t>
            </a:r>
            <a:r>
              <a:rPr lang="es-ES" dirty="0" smtClean="0">
                <a:solidFill>
                  <a:srgbClr val="000080"/>
                </a:solidFill>
                <a:latin typeface="Times New Roman" panose="02020603050405020304" pitchFamily="18" charset="0"/>
              </a:rPr>
              <a:t>n </a:t>
            </a:r>
            <a:r>
              <a:rPr lang="es-ES" b="1" dirty="0" smtClean="0">
                <a:solidFill>
                  <a:srgbClr val="000080"/>
                </a:solidFill>
                <a:latin typeface="Times New Roman" panose="02020603050405020304" pitchFamily="18" charset="0"/>
              </a:rPr>
              <a:t>2022</a:t>
            </a:r>
            <a:r>
              <a:rPr lang="es-ES" dirty="0" smtClean="0">
                <a:solidFill>
                  <a:srgbClr val="000080"/>
                </a:solidFill>
                <a:latin typeface="Times New Roman" panose="02020603050405020304" pitchFamily="18" charset="0"/>
              </a:rPr>
              <a:t> un </a:t>
            </a:r>
            <a:r>
              <a:rPr lang="es-ES" b="1" dirty="0" smtClean="0">
                <a:solidFill>
                  <a:srgbClr val="000080"/>
                </a:solidFill>
                <a:latin typeface="Times New Roman" panose="02020603050405020304" pitchFamily="18" charset="0"/>
              </a:rPr>
              <a:t>1,85% </a:t>
            </a:r>
            <a:r>
              <a:rPr lang="es-ES" b="1" dirty="0">
                <a:solidFill>
                  <a:srgbClr val="000080"/>
                </a:solidFill>
                <a:latin typeface="Times New Roman" panose="02020603050405020304" pitchFamily="18" charset="0"/>
              </a:rPr>
              <a:t>por debajo</a:t>
            </a:r>
            <a:r>
              <a:rPr lang="es-ES" dirty="0">
                <a:solidFill>
                  <a:srgbClr val="000080"/>
                </a:solidFill>
                <a:latin typeface="Times New Roman" panose="02020603050405020304" pitchFamily="18" charset="0"/>
              </a:rPr>
              <a:t> del </a:t>
            </a:r>
            <a:r>
              <a:rPr lang="es-ES" b="1" dirty="0">
                <a:solidFill>
                  <a:srgbClr val="000080"/>
                </a:solidFill>
                <a:latin typeface="Times New Roman" panose="02020603050405020304" pitchFamily="18" charset="0"/>
              </a:rPr>
              <a:t>PIB de 2019 </a:t>
            </a:r>
            <a:r>
              <a:rPr lang="es-ES" dirty="0">
                <a:solidFill>
                  <a:srgbClr val="000080"/>
                </a:solidFill>
                <a:latin typeface="Times New Roman" panose="02020603050405020304" pitchFamily="18" charset="0"/>
              </a:rPr>
              <a:t>y en </a:t>
            </a:r>
            <a:r>
              <a:rPr lang="es-ES" b="1" dirty="0" smtClean="0">
                <a:solidFill>
                  <a:srgbClr val="000080"/>
                </a:solidFill>
                <a:latin typeface="Times New Roman" panose="02020603050405020304" pitchFamily="18" charset="0"/>
              </a:rPr>
              <a:t>2023</a:t>
            </a:r>
            <a:r>
              <a:rPr lang="es-ES" dirty="0" smtClean="0">
                <a:solidFill>
                  <a:srgbClr val="000080"/>
                </a:solidFill>
                <a:latin typeface="Times New Roman" panose="02020603050405020304" pitchFamily="18" charset="0"/>
              </a:rPr>
              <a:t> exactamente en dicho valor</a:t>
            </a:r>
            <a:endParaRPr lang="es-ES" b="1" dirty="0" smtClean="0">
              <a:solidFill>
                <a:srgbClr val="000080"/>
              </a:solidFill>
              <a:latin typeface="Times New Roman" panose="02020603050405020304" pitchFamily="18" charset="0"/>
            </a:endParaRPr>
          </a:p>
          <a:p>
            <a:pPr algn="just" fontAlgn="base">
              <a:spcBef>
                <a:spcPts val="600"/>
              </a:spcBef>
              <a:spcAft>
                <a:spcPts val="600"/>
              </a:spcAft>
            </a:pPr>
            <a:r>
              <a:rPr lang="es-ES" b="1" dirty="0" smtClean="0">
                <a:solidFill>
                  <a:srgbClr val="000080"/>
                </a:solidFill>
                <a:latin typeface="Times New Roman" panose="02020603050405020304" pitchFamily="18" charset="0"/>
              </a:rPr>
              <a:t>España</a:t>
            </a:r>
            <a:r>
              <a:rPr lang="es-ES" dirty="0" smtClean="0">
                <a:solidFill>
                  <a:srgbClr val="000080"/>
                </a:solidFill>
                <a:latin typeface="Times New Roman" panose="02020603050405020304" pitchFamily="18" charset="0"/>
              </a:rPr>
              <a:t> </a:t>
            </a:r>
            <a:r>
              <a:rPr lang="es-ES" dirty="0">
                <a:solidFill>
                  <a:srgbClr val="000080"/>
                </a:solidFill>
                <a:latin typeface="Times New Roman" panose="02020603050405020304" pitchFamily="18" charset="0"/>
              </a:rPr>
              <a:t>estará </a:t>
            </a:r>
            <a:r>
              <a:rPr lang="es-ES" b="1" dirty="0" smtClean="0">
                <a:solidFill>
                  <a:srgbClr val="000080"/>
                </a:solidFill>
                <a:latin typeface="Times New Roman" panose="02020603050405020304" pitchFamily="18" charset="0"/>
              </a:rPr>
              <a:t>en 2022 y 2023 </a:t>
            </a:r>
            <a:r>
              <a:rPr lang="es-ES" dirty="0" smtClean="0">
                <a:solidFill>
                  <a:srgbClr val="000080"/>
                </a:solidFill>
                <a:latin typeface="Times New Roman" panose="02020603050405020304" pitchFamily="18" charset="0"/>
              </a:rPr>
              <a:t>un </a:t>
            </a:r>
            <a:r>
              <a:rPr lang="es-ES" b="1" dirty="0" smtClean="0">
                <a:solidFill>
                  <a:srgbClr val="000080"/>
                </a:solidFill>
                <a:latin typeface="Times New Roman" panose="02020603050405020304" pitchFamily="18" charset="0"/>
              </a:rPr>
              <a:t>2,92% </a:t>
            </a:r>
            <a:r>
              <a:rPr lang="es-ES" dirty="0">
                <a:solidFill>
                  <a:srgbClr val="000080"/>
                </a:solidFill>
                <a:latin typeface="Times New Roman" panose="02020603050405020304" pitchFamily="18" charset="0"/>
              </a:rPr>
              <a:t>y un </a:t>
            </a:r>
            <a:r>
              <a:rPr lang="es-ES" b="1" dirty="0" smtClean="0">
                <a:solidFill>
                  <a:srgbClr val="000080"/>
                </a:solidFill>
                <a:latin typeface="Times New Roman" panose="02020603050405020304" pitchFamily="18" charset="0"/>
              </a:rPr>
              <a:t>1,14% </a:t>
            </a:r>
            <a:r>
              <a:rPr lang="es-ES" b="1" dirty="0">
                <a:solidFill>
                  <a:srgbClr val="000080"/>
                </a:solidFill>
                <a:latin typeface="Times New Roman" panose="02020603050405020304" pitchFamily="18" charset="0"/>
              </a:rPr>
              <a:t>por debajo</a:t>
            </a:r>
            <a:r>
              <a:rPr lang="es-ES" dirty="0" smtClean="0">
                <a:solidFill>
                  <a:srgbClr val="000080"/>
                </a:solidFill>
                <a:latin typeface="Times New Roman" panose="02020603050405020304" pitchFamily="18" charset="0"/>
              </a:rPr>
              <a:t>, </a:t>
            </a:r>
            <a:r>
              <a:rPr lang="es-ES" dirty="0">
                <a:solidFill>
                  <a:srgbClr val="000080"/>
                </a:solidFill>
                <a:latin typeface="Times New Roman" panose="02020603050405020304" pitchFamily="18" charset="0"/>
              </a:rPr>
              <a:t>respectivamente. </a:t>
            </a:r>
            <a:endParaRPr lang="es-ES" dirty="0" smtClean="0">
              <a:solidFill>
                <a:srgbClr val="000080"/>
              </a:solidFill>
              <a:latin typeface="Times New Roman" panose="02020603050405020304" pitchFamily="18" charset="0"/>
            </a:endParaRPr>
          </a:p>
          <a:p>
            <a:pPr algn="just" fontAlgn="base">
              <a:spcBef>
                <a:spcPts val="600"/>
              </a:spcBef>
              <a:spcAft>
                <a:spcPts val="600"/>
              </a:spcAft>
            </a:pPr>
            <a:r>
              <a:rPr lang="es-ES" dirty="0" smtClean="0">
                <a:solidFill>
                  <a:srgbClr val="000080"/>
                </a:solidFill>
                <a:latin typeface="Times New Roman" panose="02020603050405020304" pitchFamily="18" charset="0"/>
              </a:rPr>
              <a:t>En </a:t>
            </a:r>
            <a:r>
              <a:rPr lang="es-ES" dirty="0">
                <a:solidFill>
                  <a:srgbClr val="000080"/>
                </a:solidFill>
                <a:latin typeface="Times New Roman" panose="02020603050405020304" pitchFamily="18" charset="0"/>
              </a:rPr>
              <a:t>la </a:t>
            </a:r>
            <a:r>
              <a:rPr lang="es-ES" b="1" dirty="0">
                <a:solidFill>
                  <a:srgbClr val="000080"/>
                </a:solidFill>
                <a:latin typeface="Times New Roman" panose="02020603050405020304" pitchFamily="18" charset="0"/>
              </a:rPr>
              <a:t>tasa de </a:t>
            </a:r>
            <a:r>
              <a:rPr lang="es-ES" b="1" dirty="0" smtClean="0">
                <a:solidFill>
                  <a:srgbClr val="000080"/>
                </a:solidFill>
                <a:latin typeface="Times New Roman" panose="02020603050405020304" pitchFamily="18" charset="0"/>
              </a:rPr>
              <a:t>paro</a:t>
            </a:r>
            <a:r>
              <a:rPr lang="es-ES" dirty="0" smtClean="0">
                <a:solidFill>
                  <a:srgbClr val="000080"/>
                </a:solidFill>
                <a:latin typeface="Times New Roman" panose="02020603050405020304" pitchFamily="18" charset="0"/>
              </a:rPr>
              <a:t>, mientras </a:t>
            </a:r>
            <a:r>
              <a:rPr lang="es-ES" b="1" dirty="0">
                <a:solidFill>
                  <a:srgbClr val="000080"/>
                </a:solidFill>
                <a:latin typeface="Times New Roman" panose="02020603050405020304" pitchFamily="18" charset="0"/>
              </a:rPr>
              <a:t>Aragón </a:t>
            </a:r>
            <a:r>
              <a:rPr lang="es-ES" b="1" dirty="0" smtClean="0">
                <a:solidFill>
                  <a:srgbClr val="000080"/>
                </a:solidFill>
                <a:latin typeface="Times New Roman" panose="02020603050405020304" pitchFamily="18" charset="0"/>
              </a:rPr>
              <a:t>prácticamente recuperó </a:t>
            </a:r>
            <a:r>
              <a:rPr lang="es-ES" b="1" dirty="0">
                <a:solidFill>
                  <a:srgbClr val="000080"/>
                </a:solidFill>
                <a:latin typeface="Times New Roman" panose="02020603050405020304" pitchFamily="18" charset="0"/>
              </a:rPr>
              <a:t>la de 2019 en </a:t>
            </a:r>
            <a:r>
              <a:rPr lang="es-ES" b="1" dirty="0" smtClean="0">
                <a:solidFill>
                  <a:srgbClr val="000080"/>
                </a:solidFill>
                <a:latin typeface="Times New Roman" panose="02020603050405020304" pitchFamily="18" charset="0"/>
              </a:rPr>
              <a:t>2021</a:t>
            </a:r>
            <a:r>
              <a:rPr lang="es-ES" dirty="0" smtClean="0">
                <a:solidFill>
                  <a:srgbClr val="000080"/>
                </a:solidFill>
                <a:latin typeface="Times New Roman" panose="02020603050405020304" pitchFamily="18" charset="0"/>
              </a:rPr>
              <a:t>, </a:t>
            </a:r>
            <a:r>
              <a:rPr lang="es-ES" dirty="0">
                <a:solidFill>
                  <a:srgbClr val="000080"/>
                </a:solidFill>
                <a:latin typeface="Times New Roman" panose="02020603050405020304" pitchFamily="18" charset="0"/>
              </a:rPr>
              <a:t>en </a:t>
            </a:r>
            <a:r>
              <a:rPr lang="es-ES" b="1" dirty="0">
                <a:solidFill>
                  <a:srgbClr val="000080"/>
                </a:solidFill>
                <a:latin typeface="Times New Roman" panose="02020603050405020304" pitchFamily="18" charset="0"/>
              </a:rPr>
              <a:t>España</a:t>
            </a:r>
            <a:r>
              <a:rPr lang="es-ES" dirty="0">
                <a:solidFill>
                  <a:srgbClr val="000080"/>
                </a:solidFill>
                <a:latin typeface="Times New Roman" panose="02020603050405020304" pitchFamily="18" charset="0"/>
              </a:rPr>
              <a:t> </a:t>
            </a:r>
            <a:r>
              <a:rPr lang="es-ES" b="1" dirty="0" smtClean="0">
                <a:solidFill>
                  <a:srgbClr val="000080"/>
                </a:solidFill>
                <a:latin typeface="Times New Roman" panose="02020603050405020304" pitchFamily="18" charset="0"/>
              </a:rPr>
              <a:t>la ha recuperado en 2022</a:t>
            </a:r>
            <a:endParaRPr lang="es-ES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036496" cy="2708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4995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1980</TotalTime>
  <Words>1307</Words>
  <Application>Microsoft Office PowerPoint</Application>
  <PresentationFormat>Presentación en pantalla (4:3)</PresentationFormat>
  <Paragraphs>380</Paragraphs>
  <Slides>12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6" baseType="lpstr">
      <vt:lpstr>Arial</vt:lpstr>
      <vt:lpstr>Calibri</vt:lpstr>
      <vt:lpstr>Times New Roman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del Informe Económico. Perspectivas de la economía de Aragón</dc:title>
  <dc:creator>Usuario</dc:creator>
  <cp:lastModifiedBy>usuario</cp:lastModifiedBy>
  <cp:revision>137</cp:revision>
  <cp:lastPrinted>2020-10-16T05:34:56Z</cp:lastPrinted>
  <dcterms:created xsi:type="dcterms:W3CDTF">2016-09-21T15:23:47Z</dcterms:created>
  <dcterms:modified xsi:type="dcterms:W3CDTF">2023-10-23T09:35:06Z</dcterms:modified>
</cp:coreProperties>
</file>